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61" r:id="rId5"/>
    <p:sldId id="259" r:id="rId6"/>
    <p:sldId id="258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72" r:id="rId18"/>
    <p:sldId id="274" r:id="rId19"/>
    <p:sldId id="273" r:id="rId20"/>
    <p:sldId id="275" r:id="rId21"/>
    <p:sldId id="276" r:id="rId22"/>
    <p:sldId id="277" r:id="rId23"/>
    <p:sldId id="279" r:id="rId24"/>
  </p:sldIdLst>
  <p:sldSz cx="18288000" cy="10287000"/>
  <p:notesSz cx="6858000" cy="9144000"/>
  <p:embeddedFontLst>
    <p:embeddedFont>
      <p:font typeface="1955" pitchFamily="50" charset="0"/>
      <p:regular r:id="rId26"/>
      <p:bold r:id="rId27"/>
      <p:italic r:id="rId28"/>
      <p:boldItalic r:id="rId29"/>
    </p:embeddedFont>
    <p:embeddedFont>
      <p:font typeface="Marcellus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Jg6sbgpER0CK/Q/od12Mue85e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07"/>
    <p:restoredTop sz="94874"/>
  </p:normalViewPr>
  <p:slideViewPr>
    <p:cSldViewPr snapToGrid="0">
      <p:cViewPr varScale="1">
        <p:scale>
          <a:sx n="53" d="100"/>
          <a:sy n="53" d="100"/>
        </p:scale>
        <p:origin x="61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" name="Google Shape;2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8" name="Google Shape;24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7" name="Google Shape;35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6" name="Google Shape;31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0" name="Google Shape;33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4" name="Google Shape;34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87602FF5-3BD0-7271-CA69-5DD360356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:notes">
            <a:extLst>
              <a:ext uri="{FF2B5EF4-FFF2-40B4-BE49-F238E27FC236}">
                <a16:creationId xmlns:a16="http://schemas.microsoft.com/office/drawing/2014/main" id="{956A811C-7A0E-931A-02B4-6DB5604828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5:notes">
            <a:extLst>
              <a:ext uri="{FF2B5EF4-FFF2-40B4-BE49-F238E27FC236}">
                <a16:creationId xmlns:a16="http://schemas.microsoft.com/office/drawing/2014/main" id="{4F1BA1D6-08A5-8EAA-9103-6C0FF7F4C2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6251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7512" y="638"/>
            <a:ext cx="12590477" cy="1028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D88FC6E-CA5D-04D9-992F-7699996C5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31" y="157655"/>
            <a:ext cx="5309347" cy="21321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515AE9-BA0E-879D-5C78-964DA0652F53}"/>
              </a:ext>
            </a:extLst>
          </p:cNvPr>
          <p:cNvSpPr txBox="1"/>
          <p:nvPr/>
        </p:nvSpPr>
        <p:spPr>
          <a:xfrm>
            <a:off x="169482" y="2403895"/>
            <a:ext cx="5575328" cy="6335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875"/>
              </a:spcAft>
              <a:buNone/>
            </a:pPr>
            <a:r>
              <a:rPr lang="it-IT" sz="2000" dirty="0">
                <a:solidFill>
                  <a:srgbClr val="252322"/>
                </a:solidFill>
                <a:effectLst/>
                <a:latin typeface="1955" pitchFamily="2" charset="77"/>
              </a:rPr>
              <a:t>Il nome unisce due concetti potenti: GLOW, per la pelle glowy che risplende come vetro liquido, e MORPHO, ispirato alla metamorfosi e all’iconica farfalla Morpho, simbolo di bellezza iridescente ed evoluzione costante.</a:t>
            </a:r>
          </a:p>
          <a:p>
            <a:pPr algn="l">
              <a:spcAft>
                <a:spcPts val="1875"/>
              </a:spcAft>
              <a:buNone/>
            </a:pPr>
            <a:r>
              <a:rPr lang="it-IT" sz="2000" dirty="0">
                <a:solidFill>
                  <a:srgbClr val="252322"/>
                </a:solidFill>
                <a:effectLst/>
                <a:latin typeface="1955" pitchFamily="2" charset="77"/>
              </a:rPr>
              <a:t>La collezione GLOW MORPHO unisce trattamento, ingredienti attivi, protezione e texture leggere e modulabili, per donare un incarnato radioso dall’interno.</a:t>
            </a:r>
          </a:p>
          <a:p>
            <a:pPr algn="l">
              <a:spcAft>
                <a:spcPts val="1875"/>
              </a:spcAft>
              <a:buNone/>
            </a:pPr>
            <a:r>
              <a:rPr lang="it-IT" sz="2000" dirty="0">
                <a:solidFill>
                  <a:srgbClr val="252322"/>
                </a:solidFill>
                <a:effectLst/>
                <a:latin typeface="1955" pitchFamily="2" charset="77"/>
              </a:rPr>
              <a:t>Questa collezione incarna lo spirito della bellezza moderna. </a:t>
            </a:r>
            <a:br>
              <a:rPr lang="it-IT" sz="2000" dirty="0">
                <a:solidFill>
                  <a:srgbClr val="252322"/>
                </a:solidFill>
                <a:effectLst/>
                <a:latin typeface="1955" pitchFamily="2" charset="77"/>
              </a:rPr>
            </a:br>
            <a:r>
              <a:rPr lang="it-IT" sz="2000" dirty="0">
                <a:solidFill>
                  <a:srgbClr val="252322"/>
                </a:solidFill>
                <a:effectLst/>
                <a:latin typeface="1955" pitchFamily="2" charset="77"/>
              </a:rPr>
              <a:t>È orientata ai risultati, luminosa senza sforzo ed espressiva senza compromessi. Dai finish dewy alle tinte glossate e ai colori audaci, GLOW MORPHO celebra la libertà, la trasformazione e il potere della luce e dei colori sulla pelle.</a:t>
            </a:r>
            <a:b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it-IT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/>
          <p:nvPr/>
        </p:nvSpPr>
        <p:spPr>
          <a:xfrm>
            <a:off x="17266780" y="9478013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187" name="Google Shape;187;p24"/>
          <p:cNvSpPr txBox="1"/>
          <p:nvPr/>
        </p:nvSpPr>
        <p:spPr>
          <a:xfrm>
            <a:off x="1103161" y="837555"/>
            <a:ext cx="121011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Glow Stick Eyeshadow</a:t>
            </a:r>
            <a:endParaRPr sz="6000" dirty="0"/>
          </a:p>
        </p:txBody>
      </p:sp>
      <p:sp>
        <p:nvSpPr>
          <p:cNvPr id="188" name="Google Shape;188;p24"/>
          <p:cNvSpPr txBox="1"/>
          <p:nvPr/>
        </p:nvSpPr>
        <p:spPr>
          <a:xfrm>
            <a:off x="829357" y="2776748"/>
            <a:ext cx="8312981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Mini stylo illuminante ultra-perlato a bassa copertura, ideale come top coat e per un tocco di luce su tutto il viso.</a:t>
            </a:r>
            <a:b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La formula solida a base d’acqua è fresca e sensoriale, donando una sensazione di freschezza e un effetto scintillante.</a:t>
            </a:r>
            <a:b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Perfetto per viso, occhi e labbra, regala un immediato effetto shimmer per un look super glam!</a:t>
            </a:r>
            <a:endParaRPr sz="2500" dirty="0">
              <a:solidFill>
                <a:schemeClr val="dk1"/>
              </a:solidFill>
              <a:latin typeface="1955" pitchFamily="2" charset="77"/>
              <a:sym typeface="Arial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905540" y="6270065"/>
            <a:ext cx="10598888" cy="374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1955" pitchFamily="2" charset="77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5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Polimero strutturante </a:t>
            </a: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ottenuto da microalghe</a:t>
            </a:r>
            <a:b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5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Glicerolo</a:t>
            </a: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 per un’azione idratante e umettante</a:t>
            </a:r>
            <a:b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5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Polisaccaride</a:t>
            </a: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 </a:t>
            </a:r>
            <a:r>
              <a:rPr lang="it-IT" sz="25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naturale</a:t>
            </a: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 ottenuto da processi di fermentazione, utilizzato come filmogeno, fissa il prodotto e ne garantisce la lunga durata</a:t>
            </a:r>
            <a:endParaRPr sz="2500" dirty="0">
              <a:solidFill>
                <a:schemeClr val="dk1"/>
              </a:solidFill>
              <a:latin typeface="1955" pitchFamily="2" charset="77"/>
              <a:sym typeface="Arial"/>
            </a:endParaRPr>
          </a:p>
        </p:txBody>
      </p:sp>
      <p:pic>
        <p:nvPicPr>
          <p:cNvPr id="190" name="Google Shape;19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5915" y="1600451"/>
            <a:ext cx="7322913" cy="8539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2338" y="952212"/>
            <a:ext cx="1018800" cy="75118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 txBox="1"/>
          <p:nvPr/>
        </p:nvSpPr>
        <p:spPr>
          <a:xfrm>
            <a:off x="-3050464" y="1884144"/>
            <a:ext cx="9151144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RD-ASG003.AA</a:t>
            </a: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14097000" y="3117625"/>
            <a:ext cx="3200400" cy="3045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SEPHORA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NO SILICONES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0FC8145-8668-B213-0733-36C2FF9E7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7000" y="3198845"/>
            <a:ext cx="788660" cy="6646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93088CC-DD63-8787-EF68-4B32816F9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779" y="5935318"/>
            <a:ext cx="891711" cy="9146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/>
          <p:nvPr/>
        </p:nvSpPr>
        <p:spPr>
          <a:xfrm>
            <a:off x="17266780" y="9478013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199" name="Google Shape;199;p25"/>
          <p:cNvSpPr txBox="1"/>
          <p:nvPr/>
        </p:nvSpPr>
        <p:spPr>
          <a:xfrm>
            <a:off x="973798" y="647485"/>
            <a:ext cx="121011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Ipnoteyes Eyeshadow</a:t>
            </a:r>
            <a:endParaRPr sz="6000" dirty="0"/>
          </a:p>
        </p:txBody>
      </p:sp>
      <p:sp>
        <p:nvSpPr>
          <p:cNvPr id="200" name="Google Shape;200;p25"/>
          <p:cNvSpPr txBox="1"/>
          <p:nvPr/>
        </p:nvSpPr>
        <p:spPr>
          <a:xfrm>
            <a:off x="973798" y="6414059"/>
            <a:ext cx="907273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1955" pitchFamily="2" charset="77"/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34600" y="717273"/>
            <a:ext cx="1018800" cy="75118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-3066506" y="1726848"/>
            <a:ext cx="9151144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RD-OCA00201.AA</a:t>
            </a:r>
            <a:endParaRPr dirty="0"/>
          </a:p>
        </p:txBody>
      </p:sp>
      <p:sp>
        <p:nvSpPr>
          <p:cNvPr id="203" name="Google Shape;203;p25"/>
          <p:cNvSpPr/>
          <p:nvPr/>
        </p:nvSpPr>
        <p:spPr>
          <a:xfrm>
            <a:off x="14097000" y="3117625"/>
            <a:ext cx="3200400" cy="3045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CHINA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25"/>
          <p:cNvSpPr txBox="1"/>
          <p:nvPr/>
        </p:nvSpPr>
        <p:spPr>
          <a:xfrm>
            <a:off x="854443" y="2639957"/>
            <a:ext cx="8158928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Ombretto cremoso dalla texture morbida e vellutata, studiato per un’applicazione facile sulle palpebre, per donare un colore intenso e creare look sofisticati e duraturi.</a:t>
            </a:r>
            <a:br>
              <a:rPr lang="it-IT" sz="2500" dirty="0">
                <a:solidFill>
                  <a:schemeClr val="dk1"/>
                </a:solidFill>
                <a:latin typeface="1955" pitchFamily="2" charset="77"/>
              </a:rPr>
            </a:b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Con una sola applicazione, regala uno strato di colore profondo! </a:t>
            </a:r>
            <a:b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Facile da sfumare con le dita, un pennello o una spugnetta.</a:t>
            </a:r>
            <a:endParaRPr sz="2500" dirty="0">
              <a:solidFill>
                <a:schemeClr val="dk1"/>
              </a:solidFill>
              <a:latin typeface="1955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854443" y="6399252"/>
            <a:ext cx="7086600" cy="330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endParaRPr lang="it-IT" sz="2500" b="1" dirty="0">
              <a:solidFill>
                <a:schemeClr val="dk1"/>
              </a:solidFill>
              <a:latin typeface="1955" pitchFamily="2" charset="77"/>
              <a:sym typeface="Arial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5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Oli volatili </a:t>
            </a: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e</a:t>
            </a:r>
            <a:r>
              <a:rPr lang="it-IT" sz="25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 resine </a:t>
            </a: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garantiscono una tenuta a lunga durata* e un’applicazione precisa senza compromettere comfort o facilità d’uso.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en-US" dirty="0">
                <a:solidFill>
                  <a:schemeClr val="dk1"/>
                </a:solidFill>
                <a:latin typeface="1955" pitchFamily="2" charset="77"/>
              </a:rPr>
              <a:t>*claim to be tested</a:t>
            </a:r>
          </a:p>
        </p:txBody>
      </p:sp>
      <p:pic>
        <p:nvPicPr>
          <p:cNvPr id="206" name="Google Shape;20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8244" y="2698079"/>
            <a:ext cx="4860556" cy="620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E63AC4A-4837-C9A8-159B-657B3FA5B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7000" y="3117625"/>
            <a:ext cx="788660" cy="6646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866EECB-D449-C011-C678-D28B4AA21A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488" y="6107482"/>
            <a:ext cx="891711" cy="91467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/>
          <p:nvPr/>
        </p:nvSpPr>
        <p:spPr>
          <a:xfrm>
            <a:off x="17266780" y="9478013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212" name="Google Shape;212;p26"/>
          <p:cNvSpPr txBox="1"/>
          <p:nvPr/>
        </p:nvSpPr>
        <p:spPr>
          <a:xfrm>
            <a:off x="1084111" y="627576"/>
            <a:ext cx="121011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Sparkling Foil Eyegloss</a:t>
            </a:r>
            <a:endParaRPr sz="6000" dirty="0">
              <a:solidFill>
                <a:srgbClr val="29261D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1157688" y="6820093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-3093244" y="1834507"/>
            <a:ext cx="9151144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RD-OFA002.AA</a:t>
            </a:r>
            <a:endParaRPr dirty="0"/>
          </a:p>
        </p:txBody>
      </p:sp>
      <p:sp>
        <p:nvSpPr>
          <p:cNvPr id="216" name="Google Shape;216;p26"/>
          <p:cNvSpPr/>
          <p:nvPr/>
        </p:nvSpPr>
        <p:spPr>
          <a:xfrm>
            <a:off x="14097000" y="3117625"/>
            <a:ext cx="3200400" cy="3045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CHINA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NO SILICONES</a:t>
            </a:r>
            <a:endParaRPr dirty="0"/>
          </a:p>
        </p:txBody>
      </p:sp>
      <p:sp>
        <p:nvSpPr>
          <p:cNvPr id="218" name="Google Shape;218;p26"/>
          <p:cNvSpPr txBox="1"/>
          <p:nvPr/>
        </p:nvSpPr>
        <p:spPr>
          <a:xfrm>
            <a:off x="1084111" y="2972585"/>
            <a:ext cx="83820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Questo innovativo gel occhi offre un finish intenso e luminoso con una luminosità magnetica.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Disponibile in versione perlata e in una opzione leggermente colorata senza perle, il gel leggero scivola facilmente sulle palpebre, fissandosi con una brillantezza a lunga durata simile al vinile.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La texture ricca e sfumabile garantisce un’applicazione semplice mantenendo una tenuta impeccabile senza sbavature.</a:t>
            </a:r>
            <a:endParaRPr sz="2400" dirty="0">
              <a:solidFill>
                <a:schemeClr val="dk1"/>
              </a:solidFill>
              <a:latin typeface="1955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1104866" y="7810041"/>
            <a:ext cx="8382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Un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sistema gelificante 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forma un film flessibile per una resa a lunga durata e resistente alle sbavature.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Polimeri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 vengono utilizzati per creare un effetto riflettente della luce.</a:t>
            </a:r>
            <a:endParaRPr sz="2400" dirty="0">
              <a:latin typeface="1955" pitchFamily="2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922B874-7D5F-75D6-18F6-63BDE8B32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3117625"/>
            <a:ext cx="788660" cy="664601"/>
          </a:xfrm>
          <a:prstGeom prst="rect">
            <a:avLst/>
          </a:prstGeom>
        </p:spPr>
      </p:pic>
      <p:pic>
        <p:nvPicPr>
          <p:cNvPr id="3" name="Google Shape;214;p26">
            <a:extLst>
              <a:ext uri="{FF2B5EF4-FFF2-40B4-BE49-F238E27FC236}">
                <a16:creationId xmlns:a16="http://schemas.microsoft.com/office/drawing/2014/main" id="{E257B405-7CFA-B103-6E73-386AA9D9E1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56711" y="759812"/>
            <a:ext cx="1018800" cy="75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CDD9FB3-B457-0C48-CC22-E0FAB54A7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689" y="6596664"/>
            <a:ext cx="891711" cy="9146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46F0387-016A-656C-BBD4-9A02949138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709" y="2924794"/>
            <a:ext cx="4344646" cy="41753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/>
          <p:nvPr/>
        </p:nvSpPr>
        <p:spPr>
          <a:xfrm>
            <a:off x="17266780" y="9478013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226" name="Google Shape;226;p27"/>
          <p:cNvSpPr txBox="1"/>
          <p:nvPr/>
        </p:nvSpPr>
        <p:spPr>
          <a:xfrm>
            <a:off x="1103161" y="143090"/>
            <a:ext cx="12101112" cy="1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Bulletproof Mascara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29261D"/>
                </a:solidFill>
                <a:latin typeface="Marcellus"/>
                <a:sym typeface="Marcellus"/>
              </a:rPr>
              <a:t>Black cherry edition</a:t>
            </a:r>
            <a:endParaRPr sz="3600" dirty="0"/>
          </a:p>
        </p:txBody>
      </p:sp>
      <p:sp>
        <p:nvSpPr>
          <p:cNvPr id="227" name="Google Shape;227;p27"/>
          <p:cNvSpPr txBox="1"/>
          <p:nvPr/>
        </p:nvSpPr>
        <p:spPr>
          <a:xfrm>
            <a:off x="1135818" y="1905644"/>
            <a:ext cx="9072731" cy="438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RD-MAA001.</a:t>
            </a: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AA</a:t>
            </a:r>
          </a:p>
          <a:p>
            <a:pPr marL="0" marR="0" lvl="0" indent="0" algn="just" rtl="0">
              <a:lnSpc>
                <a:spcPct val="145599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Questo mascara waterproof* è arricchito con resine e composti volatili, offrendo una texture cremosa che scivola facilmente durante l'applicazione.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Grazie alla sua consistenza cremosa e viscosa, la formula permette di ottenere un volume straordinario sulle ciglia.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A fine giornata, il prodotto si rimuove facilmente.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en-US" sz="1100" dirty="0">
                <a:solidFill>
                  <a:schemeClr val="dk1"/>
                </a:solidFill>
                <a:latin typeface="1955" pitchFamily="2" charset="77"/>
              </a:rPr>
              <a:t>*waterproof tested</a:t>
            </a:r>
            <a:endParaRPr sz="1100" dirty="0">
              <a:solidFill>
                <a:srgbClr val="29261D"/>
              </a:solidFill>
              <a:latin typeface="1955" pitchFamily="2" charset="77"/>
              <a:sym typeface="Arial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rgbClr val="29261D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rgbClr val="29261D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228" name="Google Shape;228;p27"/>
          <p:cNvSpPr txBox="1"/>
          <p:nvPr/>
        </p:nvSpPr>
        <p:spPr>
          <a:xfrm>
            <a:off x="1135818" y="3183035"/>
            <a:ext cx="983698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229" name="Google Shape;229;p27"/>
          <p:cNvSpPr txBox="1"/>
          <p:nvPr/>
        </p:nvSpPr>
        <p:spPr>
          <a:xfrm>
            <a:off x="1103161" y="5878023"/>
            <a:ext cx="8550239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1955" pitchFamily="2" charset="77"/>
            </a:endParaRP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61D"/>
              </a:buClr>
              <a:buSzPts val="2500"/>
            </a:pPr>
            <a:r>
              <a:rPr lang="it-IT" sz="2400" u="none" strike="noStrike" dirty="0">
                <a:solidFill>
                  <a:srgbClr val="29261D"/>
                </a:solidFill>
                <a:latin typeface="1955" pitchFamily="2" charset="77"/>
                <a:sym typeface="Arial"/>
              </a:rPr>
              <a:t>Le </a:t>
            </a:r>
            <a:r>
              <a:rPr lang="it-IT" sz="2400" b="1" u="none" strike="noStrike" dirty="0">
                <a:solidFill>
                  <a:srgbClr val="29261D"/>
                </a:solidFill>
                <a:latin typeface="1955" pitchFamily="2" charset="77"/>
                <a:sym typeface="Arial"/>
              </a:rPr>
              <a:t>cere sintetiche</a:t>
            </a:r>
            <a:r>
              <a:rPr lang="it-IT" sz="2400" u="none" strike="noStrike" dirty="0">
                <a:solidFill>
                  <a:srgbClr val="29261D"/>
                </a:solidFill>
                <a:latin typeface="1955" pitchFamily="2" charset="77"/>
                <a:sym typeface="Arial"/>
              </a:rPr>
              <a:t> e gli </a:t>
            </a:r>
            <a:r>
              <a:rPr lang="it-IT" sz="2400" b="1" u="none" strike="noStrike" dirty="0">
                <a:solidFill>
                  <a:srgbClr val="29261D"/>
                </a:solidFill>
                <a:latin typeface="1955" pitchFamily="2" charset="77"/>
                <a:sym typeface="Arial"/>
              </a:rPr>
              <a:t>oli</a:t>
            </a:r>
            <a:r>
              <a:rPr lang="it-IT" sz="2400" u="none" strike="noStrike" dirty="0">
                <a:solidFill>
                  <a:srgbClr val="29261D"/>
                </a:solidFill>
                <a:latin typeface="1955" pitchFamily="2" charset="77"/>
                <a:sym typeface="Arial"/>
              </a:rPr>
              <a:t> ad alta viscosità garantiscono un effetto a lunga durata sulle ciglia.</a:t>
            </a:r>
            <a:br>
              <a:rPr lang="it-IT" sz="2400" u="none" strike="noStrike" dirty="0">
                <a:solidFill>
                  <a:srgbClr val="29261D"/>
                </a:solidFill>
                <a:latin typeface="1955" pitchFamily="2" charset="77"/>
                <a:sym typeface="Arial"/>
              </a:rPr>
            </a:br>
            <a:r>
              <a:rPr lang="it-IT" sz="2400" u="none" strike="noStrike" dirty="0">
                <a:solidFill>
                  <a:srgbClr val="29261D"/>
                </a:solidFill>
                <a:latin typeface="1955" pitchFamily="2" charset="77"/>
                <a:sym typeface="Arial"/>
              </a:rPr>
              <a:t>L'</a:t>
            </a:r>
            <a:r>
              <a:rPr lang="it-IT" sz="2400" b="1" u="none" strike="noStrike" dirty="0">
                <a:solidFill>
                  <a:srgbClr val="29261D"/>
                </a:solidFill>
                <a:latin typeface="1955" pitchFamily="2" charset="77"/>
                <a:sym typeface="Arial"/>
              </a:rPr>
              <a:t>olio di jojoba </a:t>
            </a:r>
            <a:r>
              <a:rPr lang="it-IT" sz="2400" u="none" strike="noStrike" dirty="0">
                <a:solidFill>
                  <a:srgbClr val="29261D"/>
                </a:solidFill>
                <a:latin typeface="1955" pitchFamily="2" charset="77"/>
                <a:sym typeface="Arial"/>
              </a:rPr>
              <a:t>migliora l'effetto nutriente e la scorrevolezza della texture per un'applicazione uniforme.</a:t>
            </a:r>
            <a:endParaRPr lang="it-IT" sz="2400" dirty="0">
              <a:latin typeface="1955" pitchFamily="2" charset="77"/>
            </a:endParaRPr>
          </a:p>
        </p:txBody>
      </p:sp>
      <p:pic>
        <p:nvPicPr>
          <p:cNvPr id="230" name="Google Shape;23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8584" y="2485806"/>
            <a:ext cx="7140748" cy="732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4600" y="335583"/>
            <a:ext cx="1018800" cy="75118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/>
          <p:nvPr/>
        </p:nvSpPr>
        <p:spPr>
          <a:xfrm>
            <a:off x="14574863" y="3563635"/>
            <a:ext cx="3025530" cy="2970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CHINA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sym typeface="Marcellus"/>
              </a:rPr>
              <a:t>NO SILICONES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5C5ABF-3744-6476-DF17-7FB1335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5092" y="3563635"/>
            <a:ext cx="788660" cy="6646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5DCA56C-B123-1BE4-83B7-98079CAE1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1346" y="5525639"/>
            <a:ext cx="891711" cy="91467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/>
          <p:nvPr/>
        </p:nvSpPr>
        <p:spPr>
          <a:xfrm>
            <a:off x="17266780" y="9478013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238" name="Google Shape;238;p28"/>
          <p:cNvSpPr txBox="1"/>
          <p:nvPr/>
        </p:nvSpPr>
        <p:spPr>
          <a:xfrm>
            <a:off x="1135818" y="729577"/>
            <a:ext cx="121011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Lash Up Mascara</a:t>
            </a:r>
            <a:endParaRPr sz="6000" dirty="0"/>
          </a:p>
        </p:txBody>
      </p:sp>
      <p:sp>
        <p:nvSpPr>
          <p:cNvPr id="239" name="Google Shape;239;p28"/>
          <p:cNvSpPr txBox="1"/>
          <p:nvPr/>
        </p:nvSpPr>
        <p:spPr>
          <a:xfrm>
            <a:off x="1135818" y="3183035"/>
            <a:ext cx="983698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240" name="Google Shape;240;p28"/>
          <p:cNvSpPr txBox="1"/>
          <p:nvPr/>
        </p:nvSpPr>
        <p:spPr>
          <a:xfrm>
            <a:off x="1135818" y="6068541"/>
            <a:ext cx="8759296" cy="333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9261D"/>
              </a:buClr>
              <a:buSzPts val="2500"/>
            </a:pPr>
            <a: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  <a:t>Le </a:t>
            </a:r>
            <a:r>
              <a:rPr lang="it-IT" sz="2400" b="1" dirty="0">
                <a:solidFill>
                  <a:srgbClr val="29261D"/>
                </a:solidFill>
                <a:latin typeface="1955" pitchFamily="2" charset="77"/>
                <a:sym typeface="Arial"/>
              </a:rPr>
              <a:t>cere</a:t>
            </a:r>
            <a: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  <a:t> aumentano lo spessore delle ciglia sin dalla prima applicazione.</a:t>
            </a:r>
            <a:b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  <a:t>Gli </a:t>
            </a:r>
            <a:r>
              <a:rPr lang="it-IT" sz="2400" b="1" dirty="0">
                <a:solidFill>
                  <a:srgbClr val="29261D"/>
                </a:solidFill>
                <a:latin typeface="1955" pitchFamily="2" charset="77"/>
                <a:sym typeface="Arial"/>
              </a:rPr>
              <a:t>oli</a:t>
            </a:r>
            <a: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  <a:t> nutrienti offrono idratazione.</a:t>
            </a:r>
            <a:b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  <a:t>Gli </a:t>
            </a:r>
            <a:r>
              <a:rPr lang="it-IT" sz="2400" b="1" dirty="0">
                <a:solidFill>
                  <a:srgbClr val="29261D"/>
                </a:solidFill>
                <a:latin typeface="1955" pitchFamily="2" charset="77"/>
                <a:sym typeface="Arial"/>
              </a:rPr>
              <a:t>amminoacidi</a:t>
            </a:r>
            <a: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  <a:t>, potenziati da un peptide bioattivo derivato dal riso, proteggono le ciglia.</a:t>
            </a:r>
            <a:endParaRPr sz="2400" u="none" strike="noStrike" dirty="0">
              <a:solidFill>
                <a:srgbClr val="29261D"/>
              </a:solidFill>
              <a:latin typeface="1955" pitchFamily="2" charset="77"/>
              <a:sym typeface="Arial"/>
            </a:endParaRPr>
          </a:p>
        </p:txBody>
      </p:sp>
      <p:pic>
        <p:nvPicPr>
          <p:cNvPr id="241" name="Google Shape;24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5802" y="2232838"/>
            <a:ext cx="7650063" cy="794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8244" y="828490"/>
            <a:ext cx="1018800" cy="75118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8"/>
          <p:cNvSpPr txBox="1"/>
          <p:nvPr/>
        </p:nvSpPr>
        <p:spPr>
          <a:xfrm>
            <a:off x="-3096835" y="1732855"/>
            <a:ext cx="9151144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RD-MEE009.AA</a:t>
            </a: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244" name="Google Shape;244;p28"/>
          <p:cNvSpPr txBox="1"/>
          <p:nvPr/>
        </p:nvSpPr>
        <p:spPr>
          <a:xfrm>
            <a:off x="1052349" y="2672684"/>
            <a:ext cx="8617782" cy="2846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Una texture cremosa e vellutata che si fonde perfettamente con le ciglia.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Progettato per adattarsi a diverse esigenze, questo mascara allungante* può essere abbinato ad applicatori specifici per enfatizzare lunghezza, curvatura o densità, offrendo un risultato su misura per uno sguardo magnetico e sofisticato.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1955" pitchFamily="2" charset="77"/>
              </a:rPr>
              <a:t>*up to 26,4% of lenght after the first pass</a:t>
            </a:r>
            <a:endParaRPr sz="1100" dirty="0">
              <a:solidFill>
                <a:schemeClr val="dk1"/>
              </a:solidFill>
              <a:latin typeface="1955" pitchFamily="2" charset="77"/>
              <a:sym typeface="Arial"/>
            </a:endParaRPr>
          </a:p>
        </p:txBody>
      </p:sp>
      <p:sp>
        <p:nvSpPr>
          <p:cNvPr id="245" name="Google Shape;245;p28"/>
          <p:cNvSpPr/>
          <p:nvPr/>
        </p:nvSpPr>
        <p:spPr>
          <a:xfrm>
            <a:off x="14585862" y="3848100"/>
            <a:ext cx="3200400" cy="3045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CHINA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SEPHORA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1"/>
              </a:solidFill>
              <a:latin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arcellus"/>
                <a:sym typeface="Marcellus"/>
              </a:rPr>
              <a:t>NO SILICONES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81BE7A6-9C93-F808-F384-654C11080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5862" y="3848100"/>
            <a:ext cx="788660" cy="6646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B6484AC-6FF7-1E20-4D6E-0628876B1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5151" y="5630078"/>
            <a:ext cx="891711" cy="9146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/>
          <p:nvPr/>
        </p:nvSpPr>
        <p:spPr>
          <a:xfrm>
            <a:off x="17161538" y="9474941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251" name="Google Shape;251;p29"/>
          <p:cNvSpPr txBox="1"/>
          <p:nvPr/>
        </p:nvSpPr>
        <p:spPr>
          <a:xfrm>
            <a:off x="1102649" y="712609"/>
            <a:ext cx="135998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Stay Zen Stick</a:t>
            </a:r>
            <a:endParaRPr sz="6000" dirty="0"/>
          </a:p>
        </p:txBody>
      </p:sp>
      <p:sp>
        <p:nvSpPr>
          <p:cNvPr id="252" name="Google Shape;252;p29"/>
          <p:cNvSpPr txBox="1"/>
          <p:nvPr/>
        </p:nvSpPr>
        <p:spPr>
          <a:xfrm>
            <a:off x="-3197114" y="1845867"/>
            <a:ext cx="90727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RD-ASG001.BD</a:t>
            </a:r>
            <a:endParaRPr dirty="0"/>
          </a:p>
        </p:txBody>
      </p:sp>
      <p:sp>
        <p:nvSpPr>
          <p:cNvPr id="253" name="Google Shape;253;p29"/>
          <p:cNvSpPr txBox="1"/>
          <p:nvPr/>
        </p:nvSpPr>
        <p:spPr>
          <a:xfrm>
            <a:off x="1157601" y="6204282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sp>
        <p:nvSpPr>
          <p:cNvPr id="254" name="Google Shape;254;p29"/>
          <p:cNvSpPr txBox="1"/>
          <p:nvPr/>
        </p:nvSpPr>
        <p:spPr>
          <a:xfrm>
            <a:off x="1102649" y="7191494"/>
            <a:ext cx="47320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28575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pic>
        <p:nvPicPr>
          <p:cNvPr id="255" name="Google Shape;25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9358" y="712609"/>
            <a:ext cx="1019168" cy="98052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/>
          <p:nvPr/>
        </p:nvSpPr>
        <p:spPr>
          <a:xfrm>
            <a:off x="14097000" y="3117625"/>
            <a:ext cx="3200400" cy="3045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CHINA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SEPHORA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  <a:latin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Marcellus"/>
                <a:sym typeface="Marcellus"/>
              </a:rPr>
              <a:t>NO SILICONES</a:t>
            </a:r>
            <a:endParaRPr dirty="0"/>
          </a:p>
        </p:txBody>
      </p:sp>
      <p:sp>
        <p:nvSpPr>
          <p:cNvPr id="257" name="Google Shape;257;p29"/>
          <p:cNvSpPr txBox="1"/>
          <p:nvPr/>
        </p:nvSpPr>
        <p:spPr>
          <a:xfrm>
            <a:off x="1157601" y="3210930"/>
            <a:ext cx="766035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</a:b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60E1019-322C-D579-5426-F624FB725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0" y="3117625"/>
            <a:ext cx="788660" cy="664601"/>
          </a:xfrm>
          <a:prstGeom prst="rect">
            <a:avLst/>
          </a:prstGeom>
        </p:spPr>
      </p:pic>
      <p:sp>
        <p:nvSpPr>
          <p:cNvPr id="3" name="Google Shape;244;p28">
            <a:extLst>
              <a:ext uri="{FF2B5EF4-FFF2-40B4-BE49-F238E27FC236}">
                <a16:creationId xmlns:a16="http://schemas.microsoft.com/office/drawing/2014/main" id="{8616FBF1-B782-6096-76E1-3750EE812A26}"/>
              </a:ext>
            </a:extLst>
          </p:cNvPr>
          <p:cNvSpPr txBox="1"/>
          <p:nvPr/>
        </p:nvSpPr>
        <p:spPr>
          <a:xfrm>
            <a:off x="1052349" y="2493391"/>
            <a:ext cx="8617782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it-IT" sz="2400" dirty="0">
                <a:latin typeface="1955" pitchFamily="2" charset="77"/>
              </a:rPr>
              <a:t>Uno stick rinfrescante a base d'acqua per un'immediata carica di idratazione e luminosità.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Leggero e ultra-fresco, questo stick multiuso scivola facilmente sulla pelle, offrendo una sensazione di freschezza che aiuta a ridurre i segni di stanchezza.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Perfetto per tutto il viso e per il contorno occhi, rivitalizza la pelle spenta donando un aspetto radioso e riposato.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Ideale per ritocchi on-the-go e per l’idratazione quotidiana, si assorbe rapidamente senza lasciare residui.</a:t>
            </a:r>
            <a:endParaRPr sz="1100" dirty="0">
              <a:solidFill>
                <a:schemeClr val="dk1"/>
              </a:solidFill>
              <a:latin typeface="1955" pitchFamily="2" charset="77"/>
              <a:sym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BF6E23D-93FB-80F2-27D7-A679AC462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5383" y="2924504"/>
            <a:ext cx="3716028" cy="34988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6392F5B-A038-AE01-7289-F44883D5A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356" y="5949811"/>
            <a:ext cx="891711" cy="914673"/>
          </a:xfrm>
          <a:prstGeom prst="rect">
            <a:avLst/>
          </a:prstGeom>
        </p:spPr>
      </p:pic>
      <p:sp>
        <p:nvSpPr>
          <p:cNvPr id="6" name="Google Shape;267;p30">
            <a:extLst>
              <a:ext uri="{FF2B5EF4-FFF2-40B4-BE49-F238E27FC236}">
                <a16:creationId xmlns:a16="http://schemas.microsoft.com/office/drawing/2014/main" id="{9E94B92E-6E4E-B935-3009-F6593C37ABD3}"/>
              </a:ext>
            </a:extLst>
          </p:cNvPr>
          <p:cNvSpPr txBox="1"/>
          <p:nvPr/>
        </p:nvSpPr>
        <p:spPr>
          <a:xfrm>
            <a:off x="1102649" y="6934656"/>
            <a:ext cx="9976477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Acido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ialuronico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 ad alto peso molecolare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Principio attivo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* a base di estratto di frutto di gardenia, studiato per proteggere la pelle dallo stress digitale.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Protegge il ciclo di produzione della melatonina cutanea, offrendo protezione, azione anti-rughe e antiossidante.</a:t>
            </a:r>
            <a:r>
              <a:rPr lang="it-IT" sz="2400" dirty="0">
                <a:latin typeface="1955" pitchFamily="2" charset="77"/>
              </a:rPr>
              <a:t> 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0"/>
            </a:pPr>
            <a:r>
              <a:rPr lang="it-IT" dirty="0">
                <a:solidFill>
                  <a:schemeClr val="dk1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*marketing %</a:t>
            </a:r>
            <a:endParaRPr dirty="0">
              <a:solidFill>
                <a:schemeClr val="dk1"/>
              </a:solidFill>
              <a:latin typeface="1955" pitchFamily="2" charset="77"/>
              <a:ea typeface="Marcellus"/>
              <a:cs typeface="Marcellus"/>
              <a:sym typeface="Marcellus"/>
            </a:endParaRPr>
          </a:p>
          <a:p>
            <a:pPr marL="28575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7"/>
          <p:cNvSpPr/>
          <p:nvPr/>
        </p:nvSpPr>
        <p:spPr>
          <a:xfrm>
            <a:off x="17161538" y="9474941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360" name="Google Shape;360;p37"/>
          <p:cNvSpPr txBox="1"/>
          <p:nvPr/>
        </p:nvSpPr>
        <p:spPr>
          <a:xfrm>
            <a:off x="867613" y="571315"/>
            <a:ext cx="16552774" cy="2487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Plump Skin Serum</a:t>
            </a:r>
            <a:endParaRPr sz="6000"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800" dirty="0">
              <a:solidFill>
                <a:srgbClr val="29261D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361" name="Google Shape;361;p37"/>
          <p:cNvSpPr txBox="1"/>
          <p:nvPr/>
        </p:nvSpPr>
        <p:spPr>
          <a:xfrm>
            <a:off x="-3260526" y="1622884"/>
            <a:ext cx="90727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RD-SFG006.BC</a:t>
            </a:r>
            <a:endParaRPr dirty="0"/>
          </a:p>
        </p:txBody>
      </p:sp>
      <p:sp>
        <p:nvSpPr>
          <p:cNvPr id="362" name="Google Shape;362;p37"/>
          <p:cNvSpPr txBox="1"/>
          <p:nvPr/>
        </p:nvSpPr>
        <p:spPr>
          <a:xfrm>
            <a:off x="878513" y="6211570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pic>
        <p:nvPicPr>
          <p:cNvPr id="363" name="Google Shape;36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8925" y="571315"/>
            <a:ext cx="1019168" cy="98052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7"/>
          <p:cNvSpPr/>
          <p:nvPr/>
        </p:nvSpPr>
        <p:spPr>
          <a:xfrm>
            <a:off x="14097000" y="3117625"/>
            <a:ext cx="3200400" cy="3045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CHINA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95% of NOI</a:t>
            </a:r>
            <a:endParaRPr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B7EFAB6-4EB1-482C-6E72-CB01A171B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0" y="3117625"/>
            <a:ext cx="788660" cy="66460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63CB3BC-F71A-FEFD-B44C-07A4D0521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42" y="2379065"/>
            <a:ext cx="4643830" cy="485734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5EC1CE-7D67-54A5-77C6-55A6B8E79749}"/>
              </a:ext>
            </a:extLst>
          </p:cNvPr>
          <p:cNvSpPr txBox="1"/>
          <p:nvPr/>
        </p:nvSpPr>
        <p:spPr>
          <a:xfrm>
            <a:off x="771360" y="2425127"/>
            <a:ext cx="928703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1955" pitchFamily="2" charset="77"/>
              </a:rPr>
              <a:t>Un siero viso ad alte prestazioni per un effetto "glass skin" impeccabile.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Questo siero illuminante presenta un tocco leggermente appiccicoso che crea la base ideale per il make-up.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Arricchito con un potente attivo dermoaffine, aiuta a perfezionare la grana della pelle, aumentare la luminosità e migliorare visibilmente la qualità cutanea.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Perfetto come step preparatorio o come trattamento, lascia l’incarnato fresco, luminoso e visibilmente sano.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DC166C7-1B8C-937C-D2BE-BF1B8F5CB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9645" y="5947073"/>
            <a:ext cx="891711" cy="914673"/>
          </a:xfrm>
          <a:prstGeom prst="rect">
            <a:avLst/>
          </a:prstGeom>
        </p:spPr>
      </p:pic>
      <p:sp>
        <p:nvSpPr>
          <p:cNvPr id="3" name="Google Shape;351;p36">
            <a:extLst>
              <a:ext uri="{FF2B5EF4-FFF2-40B4-BE49-F238E27FC236}">
                <a16:creationId xmlns:a16="http://schemas.microsoft.com/office/drawing/2014/main" id="{D8E3D285-B890-13AA-2C07-7C1A5DC7FED1}"/>
              </a:ext>
            </a:extLst>
          </p:cNvPr>
          <p:cNvSpPr txBox="1"/>
          <p:nvPr/>
        </p:nvSpPr>
        <p:spPr>
          <a:xfrm>
            <a:off x="771359" y="7018668"/>
            <a:ext cx="9072731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500"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ea typeface="Marcellus"/>
                <a:cs typeface="Marcellus"/>
              </a:rPr>
              <a:t>Un principio attivo all’avanguardia che unisce i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ea typeface="Marcellus"/>
                <a:cs typeface="Marcellus"/>
              </a:rPr>
              <a:t>probiotici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ea typeface="Marcellus"/>
                <a:cs typeface="Marcellus"/>
              </a:rPr>
              <a:t>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ea typeface="Marcellus"/>
                <a:cs typeface="Marcellus"/>
              </a:rPr>
              <a:t>del tè Kombucha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ea typeface="Marcellus"/>
                <a:cs typeface="Marcellus"/>
              </a:rPr>
              <a:t> (eliminano i segni di stanchezza, con effetto levigante e ringiovanente) all’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ea typeface="Marcellus"/>
                <a:cs typeface="Marcellus"/>
              </a:rPr>
              <a:t>estratto di pesca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ea typeface="Marcellus"/>
                <a:cs typeface="Marcellus"/>
              </a:rPr>
              <a:t>, ricco di vitamine A e C, che prevengono l’invecchiamento cutaneo e aumentano la vitalità della pelle.</a:t>
            </a: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"/>
          <p:cNvSpPr/>
          <p:nvPr/>
        </p:nvSpPr>
        <p:spPr>
          <a:xfrm>
            <a:off x="17161538" y="9474941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277" name="Google Shape;277;p31"/>
          <p:cNvSpPr txBox="1"/>
          <p:nvPr/>
        </p:nvSpPr>
        <p:spPr>
          <a:xfrm>
            <a:off x="1135818" y="720343"/>
            <a:ext cx="135998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Glass and Grip Primer</a:t>
            </a:r>
            <a:endParaRPr sz="6000" dirty="0"/>
          </a:p>
        </p:txBody>
      </p:sp>
      <p:sp>
        <p:nvSpPr>
          <p:cNvPr id="278" name="Google Shape;278;p31"/>
          <p:cNvSpPr txBox="1"/>
          <p:nvPr/>
        </p:nvSpPr>
        <p:spPr>
          <a:xfrm>
            <a:off x="1275496" y="1694588"/>
            <a:ext cx="9072731" cy="43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RD-PFE006.AC</a:t>
            </a:r>
            <a:endParaRPr dirty="0"/>
          </a:p>
        </p:txBody>
      </p:sp>
      <p:sp>
        <p:nvSpPr>
          <p:cNvPr id="279" name="Google Shape;279;p31"/>
          <p:cNvSpPr txBox="1"/>
          <p:nvPr/>
        </p:nvSpPr>
        <p:spPr>
          <a:xfrm>
            <a:off x="1135818" y="6714231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sp>
        <p:nvSpPr>
          <p:cNvPr id="280" name="Google Shape;280;p31"/>
          <p:cNvSpPr txBox="1"/>
          <p:nvPr/>
        </p:nvSpPr>
        <p:spPr>
          <a:xfrm>
            <a:off x="14572622" y="3018917"/>
            <a:ext cx="2181256" cy="26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29261D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281" name="Google Shape;281;p31"/>
          <p:cNvSpPr txBox="1"/>
          <p:nvPr/>
        </p:nvSpPr>
        <p:spPr>
          <a:xfrm>
            <a:off x="1055608" y="7187915"/>
            <a:ext cx="758190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La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ceramide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, in grado di supportare le difese naturali della pelle e aiutare a prevenire la colonizzazione da parte di patogeni.</a:t>
            </a: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pic>
        <p:nvPicPr>
          <p:cNvPr id="282" name="Google Shape;28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7379" y="3998130"/>
            <a:ext cx="6748251" cy="641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63016" y="775007"/>
            <a:ext cx="1019168" cy="98052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1"/>
          <p:cNvSpPr/>
          <p:nvPr/>
        </p:nvSpPr>
        <p:spPr>
          <a:xfrm>
            <a:off x="14097000" y="3117625"/>
            <a:ext cx="3200400" cy="3045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SEPHORA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NO SILICONES</a:t>
            </a:r>
            <a:endParaRPr dirty="0"/>
          </a:p>
        </p:txBody>
      </p:sp>
      <p:sp>
        <p:nvSpPr>
          <p:cNvPr id="285" name="Google Shape;285;p31"/>
          <p:cNvSpPr txBox="1"/>
          <p:nvPr/>
        </p:nvSpPr>
        <p:spPr>
          <a:xfrm>
            <a:off x="1055608" y="2645542"/>
            <a:ext cx="8236782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Un primer/skin tint ibrido di ultima generazione dal finish naturale e luminoso, capace di adattarsi a ogni incarnato.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Questo primer agisce come una barriera contro le aggressioni esterne grazie all’azione funzionale della ceramide, potenziata da un estere naturale.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Per un effetto glass skin garantito!</a:t>
            </a:r>
            <a:endParaRPr sz="2400" dirty="0">
              <a:solidFill>
                <a:schemeClr val="dk1"/>
              </a:solidFill>
              <a:latin typeface="1955" pitchFamily="2" charset="77"/>
              <a:sym typeface="Aria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EFC52C0-64DC-A24F-EA54-E7FA03993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7000" y="3117625"/>
            <a:ext cx="788660" cy="6646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AF7742B-76AF-0CDB-1D61-BA454E5A87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2288" y="6273242"/>
            <a:ext cx="891711" cy="91467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/>
          <p:nvPr/>
        </p:nvSpPr>
        <p:spPr>
          <a:xfrm>
            <a:off x="17161538" y="9474941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305" name="Google Shape;305;p33"/>
          <p:cNvSpPr txBox="1"/>
          <p:nvPr/>
        </p:nvSpPr>
        <p:spPr>
          <a:xfrm>
            <a:off x="1162363" y="714141"/>
            <a:ext cx="135998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Silky Sun SPF30 </a:t>
            </a:r>
            <a:endParaRPr sz="6000" dirty="0"/>
          </a:p>
        </p:txBody>
      </p:sp>
      <p:sp>
        <p:nvSpPr>
          <p:cNvPr id="306" name="Google Shape;306;p33"/>
          <p:cNvSpPr txBox="1"/>
          <p:nvPr/>
        </p:nvSpPr>
        <p:spPr>
          <a:xfrm>
            <a:off x="-2960511" y="1794470"/>
            <a:ext cx="90727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RD-FFE020.BA</a:t>
            </a:r>
            <a:endParaRPr dirty="0"/>
          </a:p>
        </p:txBody>
      </p:sp>
      <p:sp>
        <p:nvSpPr>
          <p:cNvPr id="307" name="Google Shape;307;p33"/>
          <p:cNvSpPr txBox="1"/>
          <p:nvPr/>
        </p:nvSpPr>
        <p:spPr>
          <a:xfrm>
            <a:off x="1102649" y="5525786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sp>
        <p:nvSpPr>
          <p:cNvPr id="308" name="Google Shape;308;p33"/>
          <p:cNvSpPr txBox="1"/>
          <p:nvPr/>
        </p:nvSpPr>
        <p:spPr>
          <a:xfrm>
            <a:off x="1102649" y="7191494"/>
            <a:ext cx="47320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28575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310" name="Google Shape;310;p33"/>
          <p:cNvSpPr/>
          <p:nvPr/>
        </p:nvSpPr>
        <p:spPr>
          <a:xfrm>
            <a:off x="14442520" y="2217592"/>
            <a:ext cx="3200400" cy="3045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SEPHORA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sym typeface="Marcellus"/>
              </a:rPr>
              <a:t>SPF 30 tested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sym typeface="Marcellus"/>
              </a:rPr>
              <a:t>NO SILICONES</a:t>
            </a:r>
            <a:endParaRPr dirty="0"/>
          </a:p>
        </p:txBody>
      </p:sp>
      <p:sp>
        <p:nvSpPr>
          <p:cNvPr id="311" name="Google Shape;311;p33"/>
          <p:cNvSpPr txBox="1"/>
          <p:nvPr/>
        </p:nvSpPr>
        <p:spPr>
          <a:xfrm>
            <a:off x="1008824" y="2868149"/>
            <a:ext cx="880335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Un fondotinta estremamente sensoriale: liscio nell’applicazione, con un finish cremoso e vellutato.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Contiene un emolliente ad alto profilo sensoriale che lascia una sensazione di morbidezza al tatto.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Un alcano di origine vegetale e biodegradabile conferisce al prodotto una sensazione fresca e fluida.</a:t>
            </a:r>
            <a:endParaRPr sz="2400" dirty="0">
              <a:latin typeface="1955" pitchFamily="2" charset="77"/>
            </a:endParaRPr>
          </a:p>
        </p:txBody>
      </p:sp>
      <p:sp>
        <p:nvSpPr>
          <p:cNvPr id="312" name="Google Shape;312;p33"/>
          <p:cNvSpPr txBox="1"/>
          <p:nvPr/>
        </p:nvSpPr>
        <p:spPr>
          <a:xfrm>
            <a:off x="1030541" y="6227081"/>
            <a:ext cx="940523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Un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estere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, ottenuto da un processo di upcycling delle frazioni non commestibili delle olive, che offre un’esperienza sensoriale interessante.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Acido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ialuronico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</a:rPr>
              <a:t> </a:t>
            </a:r>
            <a:endParaRPr lang="it-IT" sz="2400" dirty="0">
              <a:solidFill>
                <a:schemeClr val="dk1"/>
              </a:solidFill>
              <a:latin typeface="1955" pitchFamily="2" charset="77"/>
              <a:sym typeface="Arial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400" b="1" dirty="0" err="1">
                <a:solidFill>
                  <a:schemeClr val="dk1"/>
                </a:solidFill>
                <a:latin typeface="1955" pitchFamily="2" charset="77"/>
              </a:rPr>
              <a:t>S</a:t>
            </a:r>
            <a:r>
              <a:rPr lang="it-IT" sz="2400" b="1" dirty="0" err="1">
                <a:solidFill>
                  <a:schemeClr val="dk1"/>
                </a:solidFill>
                <a:latin typeface="1955" pitchFamily="2" charset="77"/>
                <a:sym typeface="Arial"/>
              </a:rPr>
              <a:t>ilica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 per un effetto riempitivo e un finish luminoso.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Pigmenti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 trattati con un estere derivato dall’olio d’oliva, che conferisce al prodotto una migliore stendibilità.</a:t>
            </a:r>
            <a:endParaRPr sz="2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34723" y="1694667"/>
            <a:ext cx="7418820" cy="83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ADD26C8-5DCB-CF6E-C102-42384E7E4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2520" y="2231461"/>
            <a:ext cx="788660" cy="664601"/>
          </a:xfrm>
          <a:prstGeom prst="rect">
            <a:avLst/>
          </a:prstGeom>
        </p:spPr>
      </p:pic>
      <p:pic>
        <p:nvPicPr>
          <p:cNvPr id="3" name="Google Shape;353;p36">
            <a:extLst>
              <a:ext uri="{FF2B5EF4-FFF2-40B4-BE49-F238E27FC236}">
                <a16:creationId xmlns:a16="http://schemas.microsoft.com/office/drawing/2014/main" id="{29CDE85D-8D44-D43F-0554-16F57721F18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62113" y="714141"/>
            <a:ext cx="1019168" cy="98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A110594-D165-1BF3-83B3-427AB2169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754" y="5298060"/>
            <a:ext cx="891711" cy="91467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/>
          <p:nvPr/>
        </p:nvSpPr>
        <p:spPr>
          <a:xfrm>
            <a:off x="17161538" y="9474941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291" name="Google Shape;291;p32"/>
          <p:cNvSpPr txBox="1"/>
          <p:nvPr/>
        </p:nvSpPr>
        <p:spPr>
          <a:xfrm>
            <a:off x="891518" y="705370"/>
            <a:ext cx="135998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Cotton Candy Blush</a:t>
            </a:r>
            <a:endParaRPr sz="6000" dirty="0"/>
          </a:p>
        </p:txBody>
      </p:sp>
      <p:sp>
        <p:nvSpPr>
          <p:cNvPr id="292" name="Google Shape;292;p32"/>
          <p:cNvSpPr txBox="1"/>
          <p:nvPr/>
        </p:nvSpPr>
        <p:spPr>
          <a:xfrm>
            <a:off x="-3292954" y="1772167"/>
            <a:ext cx="90727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RD-AFG005.AB</a:t>
            </a:r>
            <a:endParaRPr dirty="0"/>
          </a:p>
        </p:txBody>
      </p:sp>
      <p:sp>
        <p:nvSpPr>
          <p:cNvPr id="293" name="Google Shape;293;p32"/>
          <p:cNvSpPr txBox="1"/>
          <p:nvPr/>
        </p:nvSpPr>
        <p:spPr>
          <a:xfrm>
            <a:off x="989488" y="7249417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>
            <a:off x="1102649" y="7191494"/>
            <a:ext cx="47320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28575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296" name="Google Shape;296;p32"/>
          <p:cNvSpPr/>
          <p:nvPr/>
        </p:nvSpPr>
        <p:spPr>
          <a:xfrm>
            <a:off x="14097000" y="3117625"/>
            <a:ext cx="3200400" cy="3045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CHINA</a:t>
            </a:r>
            <a:endParaRPr dirty="0"/>
          </a:p>
        </p:txBody>
      </p:sp>
      <p:sp>
        <p:nvSpPr>
          <p:cNvPr id="297" name="Google Shape;297;p32"/>
          <p:cNvSpPr txBox="1"/>
          <p:nvPr/>
        </p:nvSpPr>
        <p:spPr>
          <a:xfrm>
            <a:off x="1157601" y="3210930"/>
            <a:ext cx="766035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</a:b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298" name="Google Shape;298;p32"/>
          <p:cNvSpPr txBox="1"/>
          <p:nvPr/>
        </p:nvSpPr>
        <p:spPr>
          <a:xfrm>
            <a:off x="3048000" y="3543300"/>
            <a:ext cx="294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99" name="Google Shape;29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4400" y="3210930"/>
            <a:ext cx="6209901" cy="604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71366FD-352A-D167-3469-E6BF5FE7C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0" y="3117625"/>
            <a:ext cx="788660" cy="664601"/>
          </a:xfrm>
          <a:prstGeom prst="rect">
            <a:avLst/>
          </a:prstGeom>
        </p:spPr>
      </p:pic>
      <p:pic>
        <p:nvPicPr>
          <p:cNvPr id="3" name="Google Shape;295;p32">
            <a:extLst>
              <a:ext uri="{FF2B5EF4-FFF2-40B4-BE49-F238E27FC236}">
                <a16:creationId xmlns:a16="http://schemas.microsoft.com/office/drawing/2014/main" id="{1414170C-6E61-417F-6068-B8C2F911704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98784" y="705906"/>
            <a:ext cx="1019168" cy="9805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85;p31">
            <a:extLst>
              <a:ext uri="{FF2B5EF4-FFF2-40B4-BE49-F238E27FC236}">
                <a16:creationId xmlns:a16="http://schemas.microsoft.com/office/drawing/2014/main" id="{7AD74FC9-C07D-E10D-3F76-7C2970EBB32E}"/>
              </a:ext>
            </a:extLst>
          </p:cNvPr>
          <p:cNvSpPr txBox="1"/>
          <p:nvPr/>
        </p:nvSpPr>
        <p:spPr>
          <a:xfrm>
            <a:off x="869385" y="2534062"/>
            <a:ext cx="8483162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it-IT" sz="2400" dirty="0">
                <a:latin typeface="1955" pitchFamily="2" charset="77"/>
              </a:rPr>
              <a:t>Un blush mousse soffice come una nuvola per un effetto naturale e baciato dal sole.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Con una texture ariosa e delicata come lo zucchero filato, questo blush sensoriale si fonde con la pelle, donando un velo leggero di colore modulabile.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La sua formula leggera come un soffio si sfuma facilmente — anche solo con le dita — lasciando un finish radioso e effetto seconda pelle che richiama un rossore sano e naturale.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Perfetto per un'applicazione rapida, valorizza l’incarnato con un tocco di calore luminoso.</a:t>
            </a:r>
            <a:endParaRPr sz="2400" dirty="0">
              <a:solidFill>
                <a:schemeClr val="dk1"/>
              </a:solidFill>
              <a:latin typeface="1955" pitchFamily="2" charset="77"/>
              <a:sym typeface="Arial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898489-3964-863D-8557-A1B991745D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065" y="6985821"/>
            <a:ext cx="891711" cy="914673"/>
          </a:xfrm>
          <a:prstGeom prst="rect">
            <a:avLst/>
          </a:prstGeom>
        </p:spPr>
      </p:pic>
      <p:sp>
        <p:nvSpPr>
          <p:cNvPr id="6" name="Google Shape;293;p32">
            <a:extLst>
              <a:ext uri="{FF2B5EF4-FFF2-40B4-BE49-F238E27FC236}">
                <a16:creationId xmlns:a16="http://schemas.microsoft.com/office/drawing/2014/main" id="{E288215A-F2EA-4737-4D15-D48AAC92AB24}"/>
              </a:ext>
            </a:extLst>
          </p:cNvPr>
          <p:cNvSpPr txBox="1"/>
          <p:nvPr/>
        </p:nvSpPr>
        <p:spPr>
          <a:xfrm>
            <a:off x="989489" y="7961231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Shea Butter </a:t>
            </a:r>
            <a:r>
              <a:rPr lang="en-US" sz="2600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per donare cremosità e sensorialità</a:t>
            </a:r>
            <a:endParaRPr dirty="0">
              <a:latin typeface="1955" pitchFamily="2" charset="7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3"/>
            <a:ext cx="18287999" cy="1028571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44004" y="9089038"/>
            <a:ext cx="10439400" cy="123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792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Marcellus"/>
                <a:ea typeface="Marcellus"/>
                <a:cs typeface="Marcellus"/>
                <a:sym typeface="Marcellus"/>
              </a:rPr>
              <a:t>LIPS</a:t>
            </a:r>
            <a:endParaRPr dirty="0"/>
          </a:p>
        </p:txBody>
      </p:sp>
      <p:sp>
        <p:nvSpPr>
          <p:cNvPr id="95" name="Google Shape;95;p16"/>
          <p:cNvSpPr txBox="1"/>
          <p:nvPr/>
        </p:nvSpPr>
        <p:spPr>
          <a:xfrm>
            <a:off x="6019800" y="-190500"/>
            <a:ext cx="9336880" cy="121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7925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Marcellus"/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EYES</a:t>
            </a:r>
            <a:endParaRPr dirty="0"/>
          </a:p>
        </p:txBody>
      </p:sp>
      <p:sp>
        <p:nvSpPr>
          <p:cNvPr id="96" name="Google Shape;96;p16"/>
          <p:cNvSpPr txBox="1"/>
          <p:nvPr/>
        </p:nvSpPr>
        <p:spPr>
          <a:xfrm>
            <a:off x="16383000" y="9021965"/>
            <a:ext cx="9336880" cy="121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7925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Marcellus"/>
              <a:buNone/>
            </a:pPr>
            <a:r>
              <a:rPr lang="en-US" sz="5400" b="1" i="0" u="none" strike="noStrike" cap="none" dirty="0">
                <a:solidFill>
                  <a:srgbClr val="FFFFFF"/>
                </a:solidFill>
                <a:latin typeface="Marcellus"/>
                <a:ea typeface="Marcellus"/>
                <a:cs typeface="Marcellus"/>
                <a:sym typeface="Marcellus"/>
              </a:rPr>
              <a:t>FACE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4"/>
          <p:cNvSpPr/>
          <p:nvPr/>
        </p:nvSpPr>
        <p:spPr>
          <a:xfrm>
            <a:off x="17161538" y="9474941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319" name="Google Shape;319;p34"/>
          <p:cNvSpPr txBox="1"/>
          <p:nvPr/>
        </p:nvSpPr>
        <p:spPr>
          <a:xfrm>
            <a:off x="1157601" y="694396"/>
            <a:ext cx="135998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Lock Your Makeup Fixer </a:t>
            </a:r>
            <a:endParaRPr sz="6000" dirty="0"/>
          </a:p>
        </p:txBody>
      </p:sp>
      <p:sp>
        <p:nvSpPr>
          <p:cNvPr id="320" name="Google Shape;320;p34"/>
          <p:cNvSpPr txBox="1"/>
          <p:nvPr/>
        </p:nvSpPr>
        <p:spPr>
          <a:xfrm>
            <a:off x="-2960511" y="1791545"/>
            <a:ext cx="90727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RD-AFS004.AC</a:t>
            </a:r>
            <a:endParaRPr dirty="0"/>
          </a:p>
        </p:txBody>
      </p:sp>
      <p:sp>
        <p:nvSpPr>
          <p:cNvPr id="321" name="Google Shape;321;p34"/>
          <p:cNvSpPr txBox="1"/>
          <p:nvPr/>
        </p:nvSpPr>
        <p:spPr>
          <a:xfrm>
            <a:off x="1157601" y="7167719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1102649" y="7191494"/>
            <a:ext cx="47320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28575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pic>
        <p:nvPicPr>
          <p:cNvPr id="323" name="Google Shape;32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06559" y="724265"/>
            <a:ext cx="1019168" cy="98052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4"/>
          <p:cNvSpPr/>
          <p:nvPr/>
        </p:nvSpPr>
        <p:spPr>
          <a:xfrm>
            <a:off x="14097000" y="3117625"/>
            <a:ext cx="3200400" cy="3045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</a:t>
            </a:r>
            <a:r>
              <a:rPr lang="it-IT" sz="16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FDA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CHINA</a:t>
            </a:r>
            <a:endParaRPr sz="16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90% of NOI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1"/>
              </a:solidFill>
              <a:latin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Marcellus"/>
                <a:sym typeface="Marcellus"/>
              </a:rPr>
              <a:t>NO SILICONES</a:t>
            </a:r>
            <a:endParaRPr sz="1600" dirty="0"/>
          </a:p>
        </p:txBody>
      </p:sp>
      <p:sp>
        <p:nvSpPr>
          <p:cNvPr id="325" name="Google Shape;325;p34"/>
          <p:cNvSpPr txBox="1"/>
          <p:nvPr/>
        </p:nvSpPr>
        <p:spPr>
          <a:xfrm>
            <a:off x="1102649" y="2573824"/>
            <a:ext cx="870391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it-IT" sz="2400" dirty="0">
                <a:latin typeface="1955" pitchFamily="2" charset="77"/>
              </a:rPr>
              <a:t>Un make-up fixer  a lunga durata per un finish fresco, naturale con leggero effetto glassy.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Una volta applicato fissa il trucco mantenendolo intatto, donando un finish naturale ed effetto glass skin.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La nebulizzazione ultrafine avvolge la pelle senza lasciare residui o untuosità, preservando comfort e traspirabilità per tutto il giorno.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Ideale per tutti i tipi di pelle, mantiene il tuo look fresco e luminoso — mai pesante, mai pastoso.</a:t>
            </a:r>
            <a:endParaRPr sz="2400" dirty="0">
              <a:solidFill>
                <a:schemeClr val="dk1"/>
              </a:solidFill>
              <a:latin typeface="1955" pitchFamily="2" charset="77"/>
              <a:ea typeface="Marcellus"/>
              <a:cs typeface="Marcellus"/>
              <a:sym typeface="Marcellus"/>
            </a:endParaRPr>
          </a:p>
        </p:txBody>
      </p:sp>
      <p:sp>
        <p:nvSpPr>
          <p:cNvPr id="326" name="Google Shape;326;p34"/>
          <p:cNvSpPr txBox="1"/>
          <p:nvPr/>
        </p:nvSpPr>
        <p:spPr>
          <a:xfrm>
            <a:off x="3048000" y="35433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34" title="IMMAGINI PACKAGING (26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7950" y="1405950"/>
            <a:ext cx="6480700" cy="863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8EF741D-D574-E323-0852-3C7037130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7000" y="3117625"/>
            <a:ext cx="788660" cy="6646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3B313CE-3D3C-4DF8-7375-B85B6DDA4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191" y="6813199"/>
            <a:ext cx="891711" cy="914673"/>
          </a:xfrm>
          <a:prstGeom prst="rect">
            <a:avLst/>
          </a:prstGeom>
        </p:spPr>
      </p:pic>
      <p:sp>
        <p:nvSpPr>
          <p:cNvPr id="4" name="Google Shape;337;p35">
            <a:extLst>
              <a:ext uri="{FF2B5EF4-FFF2-40B4-BE49-F238E27FC236}">
                <a16:creationId xmlns:a16="http://schemas.microsoft.com/office/drawing/2014/main" id="{E2A4EB72-D4DE-047F-DA92-4E573CA232C6}"/>
              </a:ext>
            </a:extLst>
          </p:cNvPr>
          <p:cNvSpPr txBox="1"/>
          <p:nvPr/>
        </p:nvSpPr>
        <p:spPr>
          <a:xfrm>
            <a:off x="1102649" y="7592892"/>
            <a:ext cx="8993711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Acrilati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 e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filmogeni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 aiutano a fissare il make-up per un risultato no transfer*.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en-US" dirty="0">
                <a:solidFill>
                  <a:schemeClr val="dk1"/>
                </a:solidFill>
                <a:latin typeface="1955" pitchFamily="2" charset="77"/>
              </a:rPr>
              <a:t>*claim to be tested</a:t>
            </a:r>
            <a:endParaRPr dirty="0">
              <a:latin typeface="1955" pitchFamily="2" charset="77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"/>
          <p:cNvSpPr/>
          <p:nvPr/>
        </p:nvSpPr>
        <p:spPr>
          <a:xfrm>
            <a:off x="17161538" y="9474941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333" name="Google Shape;333;p35"/>
          <p:cNvSpPr txBox="1"/>
          <p:nvPr/>
        </p:nvSpPr>
        <p:spPr>
          <a:xfrm>
            <a:off x="762000" y="333268"/>
            <a:ext cx="16552774" cy="2487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Dual Texture Cleanser</a:t>
            </a:r>
            <a:endParaRPr sz="6000"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800" dirty="0">
              <a:solidFill>
                <a:srgbClr val="29261D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334" name="Google Shape;334;p35"/>
          <p:cNvSpPr txBox="1"/>
          <p:nvPr/>
        </p:nvSpPr>
        <p:spPr>
          <a:xfrm>
            <a:off x="-924065" y="1384837"/>
            <a:ext cx="90727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43685" marR="0" lvl="0" indent="285114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RD-RVGO01.AC</a:t>
            </a:r>
            <a:endParaRPr dirty="0"/>
          </a:p>
        </p:txBody>
      </p:sp>
      <p:sp>
        <p:nvSpPr>
          <p:cNvPr id="335" name="Google Shape;335;p35"/>
          <p:cNvSpPr txBox="1"/>
          <p:nvPr/>
        </p:nvSpPr>
        <p:spPr>
          <a:xfrm>
            <a:off x="572967" y="3084498"/>
            <a:ext cx="983698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34290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336" name="Google Shape;336;p35"/>
          <p:cNvSpPr txBox="1"/>
          <p:nvPr/>
        </p:nvSpPr>
        <p:spPr>
          <a:xfrm>
            <a:off x="740893" y="5777733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sp>
        <p:nvSpPr>
          <p:cNvPr id="337" name="Google Shape;337;p35"/>
          <p:cNvSpPr txBox="1"/>
          <p:nvPr/>
        </p:nvSpPr>
        <p:spPr>
          <a:xfrm>
            <a:off x="659873" y="6814101"/>
            <a:ext cx="899371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en-US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Avocado e Jojoba Oil </a:t>
            </a:r>
            <a:r>
              <a:rPr lang="en-US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nutrono la pelle e riducono le impurità</a:t>
            </a:r>
            <a:endParaRPr sz="2400" dirty="0">
              <a:latin typeface="1955" pitchFamily="2" charset="77"/>
            </a:endParaRPr>
          </a:p>
        </p:txBody>
      </p:sp>
      <p:pic>
        <p:nvPicPr>
          <p:cNvPr id="339" name="Google Shape;33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8780" y="-65354"/>
            <a:ext cx="9513597" cy="1168617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5"/>
          <p:cNvSpPr txBox="1"/>
          <p:nvPr/>
        </p:nvSpPr>
        <p:spPr>
          <a:xfrm>
            <a:off x="659873" y="2476016"/>
            <a:ext cx="7787879" cy="232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Olio struccante che si trasforma in una piacevole emulsione ricca e cremosa a contatto con l’acqua, rimuovendo efficacemente il make-up.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Ideato per una rimozione rapida e completa del trucco da viso, occhi e labbra in pochi semplici gesti, è efficace anche sui prodotti waterproof.</a:t>
            </a:r>
            <a:endParaRPr sz="2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5"/>
          <p:cNvSpPr/>
          <p:nvPr/>
        </p:nvSpPr>
        <p:spPr>
          <a:xfrm>
            <a:off x="14097000" y="3117625"/>
            <a:ext cx="3200400" cy="3045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SEPHORA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99% of NOI</a:t>
            </a:r>
            <a:endParaRPr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996FD7D-42E9-6375-A672-638FAAABA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0" y="3117625"/>
            <a:ext cx="788660" cy="664601"/>
          </a:xfrm>
          <a:prstGeom prst="rect">
            <a:avLst/>
          </a:prstGeom>
        </p:spPr>
      </p:pic>
      <p:pic>
        <p:nvPicPr>
          <p:cNvPr id="3" name="Google Shape;353;p36">
            <a:extLst>
              <a:ext uri="{FF2B5EF4-FFF2-40B4-BE49-F238E27FC236}">
                <a16:creationId xmlns:a16="http://schemas.microsoft.com/office/drawing/2014/main" id="{D4FB9014-F42A-6788-444C-B324EA1691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4416" y="324551"/>
            <a:ext cx="1019168" cy="98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8F02EB5-13EF-22BF-547C-007618B8F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5057" y="5481855"/>
            <a:ext cx="891711" cy="91467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6"/>
          <p:cNvSpPr/>
          <p:nvPr/>
        </p:nvSpPr>
        <p:spPr>
          <a:xfrm>
            <a:off x="17161538" y="9474941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347" name="Google Shape;347;p36"/>
          <p:cNvSpPr txBox="1"/>
          <p:nvPr/>
        </p:nvSpPr>
        <p:spPr>
          <a:xfrm>
            <a:off x="867613" y="349431"/>
            <a:ext cx="16552774" cy="250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Balance and Protection Mousse</a:t>
            </a:r>
            <a:endParaRPr sz="6000"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800" dirty="0">
              <a:solidFill>
                <a:srgbClr val="29261D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348" name="Google Shape;348;p36"/>
          <p:cNvSpPr txBox="1"/>
          <p:nvPr/>
        </p:nvSpPr>
        <p:spPr>
          <a:xfrm>
            <a:off x="-3265304" y="1602081"/>
            <a:ext cx="90727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RD-RVSO01.AC</a:t>
            </a:r>
            <a:endParaRPr dirty="0"/>
          </a:p>
        </p:txBody>
      </p:sp>
      <p:sp>
        <p:nvSpPr>
          <p:cNvPr id="349" name="Google Shape;349;p36"/>
          <p:cNvSpPr txBox="1"/>
          <p:nvPr/>
        </p:nvSpPr>
        <p:spPr>
          <a:xfrm>
            <a:off x="1019167" y="2854732"/>
            <a:ext cx="885261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Detergente viso in mousse cremosa, che rimuove efficacemente e a fondo le cellule morte e il make-up.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Il risultato è un’azione sinergica di equilibrio e protezione per una pelle visibilmente più sana e compatta.</a:t>
            </a:r>
            <a:endParaRPr sz="2400" dirty="0">
              <a:latin typeface="1955" pitchFamily="2" charset="77"/>
            </a:endParaRPr>
          </a:p>
        </p:txBody>
      </p:sp>
      <p:sp>
        <p:nvSpPr>
          <p:cNvPr id="350" name="Google Shape;350;p36"/>
          <p:cNvSpPr txBox="1"/>
          <p:nvPr/>
        </p:nvSpPr>
        <p:spPr>
          <a:xfrm>
            <a:off x="1019167" y="5256926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sp>
        <p:nvSpPr>
          <p:cNvPr id="351" name="Google Shape;351;p36"/>
          <p:cNvSpPr txBox="1"/>
          <p:nvPr/>
        </p:nvSpPr>
        <p:spPr>
          <a:xfrm>
            <a:off x="867613" y="6328141"/>
            <a:ext cx="987962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Gli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antiossidanti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 proteggono la barriera cutanea.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La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glicerina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vegetale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 protegge la pelle dalla disidratazione.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Il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lisato di fermento Bifida 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regola la flora batterica cutanea.</a:t>
            </a: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pic>
        <p:nvPicPr>
          <p:cNvPr id="352" name="Google Shape;35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4803" y="1432652"/>
            <a:ext cx="6556485" cy="870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40504" y="399904"/>
            <a:ext cx="1019168" cy="98052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6"/>
          <p:cNvSpPr/>
          <p:nvPr/>
        </p:nvSpPr>
        <p:spPr>
          <a:xfrm>
            <a:off x="14097000" y="3117625"/>
            <a:ext cx="3200400" cy="3045600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</a:t>
            </a:r>
            <a:r>
              <a:rPr lang="it-IT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SEPHORA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96% of NOI</a:t>
            </a:r>
            <a:endParaRPr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E10BD7D-E828-A5AD-FBBE-B6C84997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7000" y="3117625"/>
            <a:ext cx="788660" cy="6646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AFC456D-3B37-E4A8-E05E-B4D52A12C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1130" y="4961915"/>
            <a:ext cx="891711" cy="91467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FD59685D-E914-96F8-033A-EC5A57275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5">
            <a:extLst>
              <a:ext uri="{FF2B5EF4-FFF2-40B4-BE49-F238E27FC236}">
                <a16:creationId xmlns:a16="http://schemas.microsoft.com/office/drawing/2014/main" id="{F965B78A-2801-8E40-A50E-CD56D116CD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7512" y="638"/>
            <a:ext cx="12590477" cy="1028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A74CFA3-EED2-4DD4-566F-CD270D1AC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31" y="157655"/>
            <a:ext cx="5309347" cy="2132100"/>
          </a:xfrm>
          <a:prstGeom prst="rect">
            <a:avLst/>
          </a:prstGeom>
        </p:spPr>
      </p:pic>
      <p:sp>
        <p:nvSpPr>
          <p:cNvPr id="3" name="Google Shape;347;p36">
            <a:extLst>
              <a:ext uri="{FF2B5EF4-FFF2-40B4-BE49-F238E27FC236}">
                <a16:creationId xmlns:a16="http://schemas.microsoft.com/office/drawing/2014/main" id="{63E48E6E-1861-4957-D4F8-00E414E9438C}"/>
              </a:ext>
            </a:extLst>
          </p:cNvPr>
          <p:cNvSpPr txBox="1"/>
          <p:nvPr/>
        </p:nvSpPr>
        <p:spPr>
          <a:xfrm>
            <a:off x="514687" y="5001642"/>
            <a:ext cx="16552774" cy="250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    GRAZIE!</a:t>
            </a:r>
            <a:endParaRPr sz="6000"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800" dirty="0">
              <a:solidFill>
                <a:srgbClr val="29261D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</p:spTree>
    <p:extLst>
      <p:ext uri="{BB962C8B-B14F-4D97-AF65-F5344CB8AC3E}">
        <p14:creationId xmlns:p14="http://schemas.microsoft.com/office/powerpoint/2010/main" val="4202960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/>
          <p:nvPr/>
        </p:nvSpPr>
        <p:spPr>
          <a:xfrm>
            <a:off x="17177725" y="9458892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129" name="Google Shape;129;p19"/>
          <p:cNvSpPr txBox="1"/>
          <p:nvPr/>
        </p:nvSpPr>
        <p:spPr>
          <a:xfrm>
            <a:off x="760686" y="341915"/>
            <a:ext cx="135998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Juicy Glass Lip Treatment</a:t>
            </a:r>
            <a:endParaRPr sz="6000" dirty="0"/>
          </a:p>
        </p:txBody>
      </p:sp>
      <p:sp>
        <p:nvSpPr>
          <p:cNvPr id="130" name="Google Shape;130;p19"/>
          <p:cNvSpPr txBox="1"/>
          <p:nvPr/>
        </p:nvSpPr>
        <p:spPr>
          <a:xfrm>
            <a:off x="-3293749" y="1507059"/>
            <a:ext cx="90727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RD-LMA001.DC</a:t>
            </a:r>
            <a:endParaRPr dirty="0"/>
          </a:p>
        </p:txBody>
      </p:sp>
      <p:sp>
        <p:nvSpPr>
          <p:cNvPr id="131" name="Google Shape;131;p19"/>
          <p:cNvSpPr txBox="1"/>
          <p:nvPr/>
        </p:nvSpPr>
        <p:spPr>
          <a:xfrm>
            <a:off x="760686" y="5861011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pic>
        <p:nvPicPr>
          <p:cNvPr id="132" name="Google Shape;13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2692" y="406578"/>
            <a:ext cx="1018800" cy="83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/>
          <p:nvPr/>
        </p:nvSpPr>
        <p:spPr>
          <a:xfrm>
            <a:off x="13991612" y="3372971"/>
            <a:ext cx="3458188" cy="3425894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</a:t>
            </a:r>
            <a:endParaRPr sz="18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CHINA</a:t>
            </a:r>
            <a:endParaRPr sz="18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sz="18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SEPHORA</a:t>
            </a:r>
            <a:endParaRPr sz="18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96.60% of NOI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  <a:latin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Marcellus"/>
                <a:sym typeface="Marcellus"/>
              </a:rPr>
              <a:t>NO SILICONES</a:t>
            </a:r>
            <a:endParaRPr sz="1800" dirty="0"/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9496" y="2781299"/>
            <a:ext cx="5805295" cy="639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F14D733-D55F-B753-9E74-2287D9879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24846" y="3463598"/>
            <a:ext cx="788660" cy="664601"/>
          </a:xfrm>
          <a:prstGeom prst="rect">
            <a:avLst/>
          </a:prstGeom>
        </p:spPr>
      </p:pic>
      <p:sp>
        <p:nvSpPr>
          <p:cNvPr id="3" name="Google Shape;123;p18">
            <a:extLst>
              <a:ext uri="{FF2B5EF4-FFF2-40B4-BE49-F238E27FC236}">
                <a16:creationId xmlns:a16="http://schemas.microsoft.com/office/drawing/2014/main" id="{4EB9165B-4580-13CA-745D-CE253C7ED0C5}"/>
              </a:ext>
            </a:extLst>
          </p:cNvPr>
          <p:cNvSpPr txBox="1"/>
          <p:nvPr/>
        </p:nvSpPr>
        <p:spPr>
          <a:xfrm>
            <a:off x="681629" y="2365897"/>
            <a:ext cx="8462371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it-IT" sz="2400" dirty="0">
                <a:latin typeface="1955" pitchFamily="2" charset="77"/>
              </a:rPr>
              <a:t>Un trattamento labbra ultra-nutriente dalla texture morbida e avvolgente, che si fonde perfettamente con le labbra garantendo un'applicazione uniforme e confortevole. Fin dalla prima passata, esalta la bellezza naturale delle labbra con un velo di luminosità glossy.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Le labbra appaiono visibilmente più morbide, vellutate, con un aspetto più pieno e voluminoso.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Applicalo durante la giornata per vedere le tue labbra brillare!</a:t>
            </a:r>
            <a:endParaRPr sz="2400" dirty="0">
              <a:solidFill>
                <a:schemeClr val="dk1"/>
              </a:solidFill>
              <a:latin typeface="1955" pitchFamily="2" charset="77"/>
              <a:sym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700786-7E03-E029-60C5-C99893B3B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278" y="5567725"/>
            <a:ext cx="891711" cy="914673"/>
          </a:xfrm>
          <a:prstGeom prst="rect">
            <a:avLst/>
          </a:prstGeom>
        </p:spPr>
      </p:pic>
      <p:sp>
        <p:nvSpPr>
          <p:cNvPr id="5" name="Google Shape;119;p18">
            <a:extLst>
              <a:ext uri="{FF2B5EF4-FFF2-40B4-BE49-F238E27FC236}">
                <a16:creationId xmlns:a16="http://schemas.microsoft.com/office/drawing/2014/main" id="{E24E4CB0-2E90-6F4F-016C-34E58748B78F}"/>
              </a:ext>
            </a:extLst>
          </p:cNvPr>
          <p:cNvSpPr txBox="1"/>
          <p:nvPr/>
        </p:nvSpPr>
        <p:spPr>
          <a:xfrm>
            <a:off x="657844" y="6930564"/>
            <a:ext cx="7810730" cy="318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Burro di pistacchio 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</a:rPr>
              <a:t>per un effetto nutriente intenso</a:t>
            </a:r>
            <a:endParaRPr sz="2400" dirty="0">
              <a:latin typeface="1955" pitchFamily="2" charset="77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4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Una proteina biomimetica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* che stimola la produzione di acido ialuronico e potenzia le principali proteine strutturali come collagene ed elastina, levigando le rughe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en-US" dirty="0">
                <a:solidFill>
                  <a:schemeClr val="dk1"/>
                </a:solidFill>
                <a:latin typeface="1955" pitchFamily="2" charset="77"/>
              </a:rPr>
              <a:t>*marketing %</a:t>
            </a:r>
            <a:endParaRPr dirty="0">
              <a:latin typeface="1955" pitchFamily="2" charset="7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/>
          <p:nvPr/>
        </p:nvSpPr>
        <p:spPr>
          <a:xfrm>
            <a:off x="17177725" y="9458892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140" name="Google Shape;140;p20"/>
          <p:cNvSpPr txBox="1"/>
          <p:nvPr/>
        </p:nvSpPr>
        <p:spPr>
          <a:xfrm>
            <a:off x="902575" y="478271"/>
            <a:ext cx="135998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Cherry Shock Lip Oil Gloss</a:t>
            </a:r>
            <a:endParaRPr sz="6000" dirty="0"/>
          </a:p>
        </p:txBody>
      </p:sp>
      <p:sp>
        <p:nvSpPr>
          <p:cNvPr id="141" name="Google Shape;141;p20"/>
          <p:cNvSpPr txBox="1"/>
          <p:nvPr/>
        </p:nvSpPr>
        <p:spPr>
          <a:xfrm>
            <a:off x="-728005" y="1591113"/>
            <a:ext cx="90727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43685" marR="0" lvl="0" indent="285114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RD-GTA002.AC</a:t>
            </a:r>
            <a:endParaRPr dirty="0"/>
          </a:p>
        </p:txBody>
      </p:sp>
      <p:sp>
        <p:nvSpPr>
          <p:cNvPr id="142" name="Google Shape;142;p20"/>
          <p:cNvSpPr txBox="1"/>
          <p:nvPr/>
        </p:nvSpPr>
        <p:spPr>
          <a:xfrm>
            <a:off x="1064716" y="5649931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79503" y="569115"/>
            <a:ext cx="1018800" cy="83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/>
          <p:nvPr/>
        </p:nvSpPr>
        <p:spPr>
          <a:xfrm>
            <a:off x="13991612" y="3771900"/>
            <a:ext cx="3200400" cy="3044894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sym typeface="Marcellus"/>
              </a:rPr>
              <a:t>OK FDA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sym typeface="Marcellus"/>
              </a:rPr>
              <a:t>NO SILICONES</a:t>
            </a:r>
            <a:endParaRPr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E64EBB4-B35F-058E-ED45-C4129DC9F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9080" y="3794680"/>
            <a:ext cx="788660" cy="6646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9B627D-861C-B07F-6EFF-D51BDA4B26E0}"/>
              </a:ext>
            </a:extLst>
          </p:cNvPr>
          <p:cNvSpPr txBox="1"/>
          <p:nvPr/>
        </p:nvSpPr>
        <p:spPr>
          <a:xfrm>
            <a:off x="902575" y="2399530"/>
            <a:ext cx="907273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1955" pitchFamily="2" charset="77"/>
              </a:rPr>
              <a:t>Un gloss-olio nutriente e corposo che valorizza la forma naturale delle tue labbra.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Dalla texture avvolgente e morbida, offre un risultato delicato donando alle labbra un aspetto più pieno e voluminoso. La formula regala una leggera sensazione di pizzicore all’applicazione, stimolando la microcircolazione per un effetto rimpolpato naturale. Ricco e luminoso, lascia le labbra morbide, lisce e irresistibilmente da baciare.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6D3E70-00AE-0316-1EBA-DC76D6C76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0084" y="5311453"/>
            <a:ext cx="891711" cy="9146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4A1D8C-80ED-EBF4-AD70-16F0D994F583}"/>
              </a:ext>
            </a:extLst>
          </p:cNvPr>
          <p:cNvSpPr txBox="1"/>
          <p:nvPr/>
        </p:nvSpPr>
        <p:spPr>
          <a:xfrm>
            <a:off x="915568" y="6460393"/>
            <a:ext cx="78474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1955" pitchFamily="2" charset="77"/>
              </a:rPr>
              <a:t>Principio attivo derivato dal </a:t>
            </a:r>
            <a:r>
              <a:rPr lang="it-IT" sz="2400" b="1" dirty="0">
                <a:latin typeface="1955" pitchFamily="2" charset="77"/>
              </a:rPr>
              <a:t>pepe del Sichuan</a:t>
            </a:r>
            <a:r>
              <a:rPr lang="it-IT" sz="2400" dirty="0">
                <a:latin typeface="1955" pitchFamily="2" charset="77"/>
              </a:rPr>
              <a:t>, in grado di agire sulla comunicazione neuromuscolare all'interno della struttura cutanea, offrendo un effetto rimpolpante sulle labbra.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B9AFEB-4A98-F681-29A0-54FCE294FB6D}"/>
              </a:ext>
            </a:extLst>
          </p:cNvPr>
          <p:cNvSpPr txBox="1"/>
          <p:nvPr/>
        </p:nvSpPr>
        <p:spPr>
          <a:xfrm>
            <a:off x="902575" y="8258563"/>
            <a:ext cx="9511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1955" pitchFamily="2" charset="77"/>
              </a:rPr>
              <a:t>Estratto di Portulaca pilosa </a:t>
            </a:r>
            <a:r>
              <a:rPr lang="it-IT" sz="2400" dirty="0">
                <a:latin typeface="1955" pitchFamily="2" charset="77"/>
              </a:rPr>
              <a:t>e un </a:t>
            </a:r>
            <a:r>
              <a:rPr lang="it-IT" sz="2400" b="1" dirty="0">
                <a:latin typeface="1955" pitchFamily="2" charset="77"/>
              </a:rPr>
              <a:t>peptide biomimetico </a:t>
            </a:r>
            <a:r>
              <a:rPr lang="it-IT" sz="2400" dirty="0">
                <a:latin typeface="1955" pitchFamily="2" charset="77"/>
              </a:rPr>
              <a:t>che, combinati, stimolano la sintesi dell’acido ialuronico endogeno e migliorano la texture delle labbra.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F64010-D212-043B-1ACF-B1FC9CBA32F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981" t="6110" r="13823"/>
          <a:stretch>
            <a:fillRect/>
          </a:stretch>
        </p:blipFill>
        <p:spPr>
          <a:xfrm>
            <a:off x="10137447" y="2994216"/>
            <a:ext cx="3477510" cy="45735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/>
          <p:nvPr/>
        </p:nvSpPr>
        <p:spPr>
          <a:xfrm>
            <a:off x="17177725" y="9458892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116" name="Google Shape;116;p18"/>
          <p:cNvSpPr txBox="1"/>
          <p:nvPr/>
        </p:nvSpPr>
        <p:spPr>
          <a:xfrm>
            <a:off x="807983" y="464771"/>
            <a:ext cx="135998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Perfect Contour Lip Liner</a:t>
            </a:r>
            <a:endParaRPr sz="6000" dirty="0"/>
          </a:p>
        </p:txBody>
      </p:sp>
      <p:sp>
        <p:nvSpPr>
          <p:cNvPr id="117" name="Google Shape;117;p18"/>
          <p:cNvSpPr txBox="1"/>
          <p:nvPr/>
        </p:nvSpPr>
        <p:spPr>
          <a:xfrm>
            <a:off x="1081445" y="1445696"/>
            <a:ext cx="9072731" cy="43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55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RD-LPA001.AB</a:t>
            </a:r>
            <a:endParaRPr dirty="0"/>
          </a:p>
        </p:txBody>
      </p:sp>
      <p:sp>
        <p:nvSpPr>
          <p:cNvPr id="118" name="Google Shape;118;p18"/>
          <p:cNvSpPr txBox="1"/>
          <p:nvPr/>
        </p:nvSpPr>
        <p:spPr>
          <a:xfrm>
            <a:off x="904983" y="7071674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826009" y="7634871"/>
            <a:ext cx="781073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La </a:t>
            </a:r>
            <a:r>
              <a:rPr lang="it-IT" sz="25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resina</a:t>
            </a: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 aiuta a prolungare la durata del colore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</a:pP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Le </a:t>
            </a:r>
            <a:r>
              <a:rPr lang="it-IT" sz="2500" b="1" dirty="0">
                <a:solidFill>
                  <a:schemeClr val="dk1"/>
                </a:solidFill>
                <a:latin typeface="1955" pitchFamily="2" charset="77"/>
                <a:sym typeface="Arial"/>
              </a:rPr>
              <a:t>cere</a:t>
            </a: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 migliorano la tenuta del prodotto.</a:t>
            </a:r>
            <a:endParaRPr dirty="0">
              <a:latin typeface="1955" pitchFamily="2" charset="77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5600" y="342900"/>
            <a:ext cx="9220200" cy="1152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7465" y="568669"/>
            <a:ext cx="1018800" cy="83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/>
          <p:nvPr/>
        </p:nvSpPr>
        <p:spPr>
          <a:xfrm>
            <a:off x="13991612" y="3771900"/>
            <a:ext cx="3200400" cy="3044894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dirty="0"/>
          </a:p>
        </p:txBody>
      </p:sp>
      <p:sp>
        <p:nvSpPr>
          <p:cNvPr id="123" name="Google Shape;123;p18"/>
          <p:cNvSpPr txBox="1"/>
          <p:nvPr/>
        </p:nvSpPr>
        <p:spPr>
          <a:xfrm>
            <a:off x="807983" y="2833172"/>
            <a:ext cx="8462371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Matita labbra dalla formula innovativa, arricchita con ingredienti nutrienti e idratanti, garantisce un'applicazione scorrevole e confortevole.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La texture cremosa si fonde perfettamente con il rossetto, aumentando la tenuta e prevenendo sbavature o imprecisioni, per un look sempre curato e definito.</a:t>
            </a:r>
            <a:b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Perfetta sia per un effetto naturale che per valorizzare il volume delle labbra.</a:t>
            </a:r>
            <a:endParaRPr sz="2500" dirty="0">
              <a:solidFill>
                <a:schemeClr val="dk1"/>
              </a:solidFill>
              <a:latin typeface="1955" pitchFamily="2" charset="77"/>
              <a:sym typeface="Aria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25050B-1889-4CD5-F269-30080E4D4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457" y="6718676"/>
            <a:ext cx="891711" cy="9146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0C30D5F-553F-4BFD-D68F-19D0722A5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9080" y="3794680"/>
            <a:ext cx="788660" cy="6646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17266780" y="9478013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102" name="Google Shape;102;p17"/>
          <p:cNvSpPr txBox="1"/>
          <p:nvPr/>
        </p:nvSpPr>
        <p:spPr>
          <a:xfrm>
            <a:off x="747785" y="370694"/>
            <a:ext cx="907273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Melting Kiss Stylo</a:t>
            </a:r>
            <a:endParaRPr sz="6000" b="0" i="0" u="none" strike="noStrike" cap="none" dirty="0">
              <a:solidFill>
                <a:srgbClr val="29261D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998897" y="3150997"/>
            <a:ext cx="983698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949280" y="5984221"/>
            <a:ext cx="9072731" cy="288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sym typeface="Arial"/>
              </a:rPr>
              <a:t>KEY INGREDIENTS</a:t>
            </a: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1955" pitchFamily="2" charset="77"/>
            </a:endParaRPr>
          </a:p>
          <a:p>
            <a:pPr marR="0"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9261D"/>
              </a:buClr>
              <a:buSzPts val="2600"/>
            </a:pPr>
            <a:r>
              <a:rPr lang="it-IT" sz="2400" b="1" dirty="0">
                <a:solidFill>
                  <a:srgbClr val="29261D"/>
                </a:solidFill>
                <a:latin typeface="1955" pitchFamily="2" charset="77"/>
                <a:sym typeface="Arial"/>
              </a:rPr>
              <a:t>Esteri e polimeri </a:t>
            </a:r>
            <a: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  <a:t>rendono il prodotto lucente, </a:t>
            </a:r>
            <a:b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  <a:t>morbido e scorrevole all’applicazione.</a:t>
            </a:r>
            <a:b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</a:br>
            <a:r>
              <a:rPr lang="it-IT" sz="2400" b="1" dirty="0">
                <a:solidFill>
                  <a:srgbClr val="29261D"/>
                </a:solidFill>
                <a:latin typeface="1955" pitchFamily="2" charset="77"/>
                <a:sym typeface="Arial"/>
              </a:rPr>
              <a:t>Le sfere di acido ialuronico </a:t>
            </a:r>
            <a:r>
              <a:rPr lang="it-IT" sz="2400" dirty="0">
                <a:solidFill>
                  <a:srgbClr val="29261D"/>
                </a:solidFill>
                <a:latin typeface="1955" pitchFamily="2" charset="77"/>
                <a:sym typeface="Arial"/>
              </a:rPr>
              <a:t>offrono un effetto idratante*.</a:t>
            </a:r>
          </a:p>
          <a:p>
            <a:pPr marR="0" lvl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9261D"/>
              </a:buClr>
              <a:buSzPts val="2600"/>
            </a:pPr>
            <a:r>
              <a:rPr lang="en-US" sz="1200" u="none" strike="noStrike" dirty="0">
                <a:solidFill>
                  <a:srgbClr val="29261D"/>
                </a:solidFill>
                <a:latin typeface="Arial"/>
                <a:ea typeface="Arial"/>
                <a:cs typeface="Arial"/>
                <a:sym typeface="Arial"/>
              </a:rPr>
              <a:t>*Hydration support test</a:t>
            </a:r>
            <a:endParaRPr dirty="0"/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9297" y="494163"/>
            <a:ext cx="1018800" cy="83517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/>
        </p:nvSpPr>
        <p:spPr>
          <a:xfrm>
            <a:off x="998897" y="1415835"/>
            <a:ext cx="9158288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RD-RSA027.AB</a:t>
            </a:r>
            <a:endParaRPr dirty="0"/>
          </a:p>
        </p:txBody>
      </p:sp>
      <p:sp>
        <p:nvSpPr>
          <p:cNvPr id="108" name="Google Shape;108;p17"/>
          <p:cNvSpPr txBox="1"/>
          <p:nvPr/>
        </p:nvSpPr>
        <p:spPr>
          <a:xfrm>
            <a:off x="949280" y="2766662"/>
            <a:ext cx="7585120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Questo balsamo-gloss avvolge le labbra in un velo di luminosità ed emollienza.</a:t>
            </a:r>
            <a:b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Scorrevole nell’applicazione, la sua texture morbida e fondente dona un finish lucido e un’ottima resa colore.</a:t>
            </a:r>
            <a:b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500" dirty="0">
                <a:solidFill>
                  <a:schemeClr val="dk1"/>
                </a:solidFill>
                <a:latin typeface="1955" pitchFamily="2" charset="77"/>
                <a:sym typeface="Arial"/>
              </a:rPr>
              <a:t>Perfetto e impeccabile in diverse tonalità.</a:t>
            </a:r>
            <a:endParaRPr sz="2500" dirty="0">
              <a:solidFill>
                <a:schemeClr val="dk1"/>
              </a:solidFill>
              <a:latin typeface="1955" pitchFamily="2" charset="77"/>
              <a:sym typeface="Arial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14274730" y="402688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13868400" y="3535717"/>
            <a:ext cx="3200400" cy="3044894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CHINA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sym typeface="Marcellus"/>
              </a:rPr>
              <a:t>NO SILICONES</a:t>
            </a:r>
            <a:endParaRPr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12AE3C7-D8B4-4B42-757B-B2ABE6F66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339" y="5665938"/>
            <a:ext cx="891711" cy="9146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5130918-48FB-447A-C0BF-3BFC7FD41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1782" y="3731616"/>
            <a:ext cx="788660" cy="664601"/>
          </a:xfrm>
          <a:prstGeom prst="rect">
            <a:avLst/>
          </a:prstGeom>
        </p:spPr>
      </p:pic>
      <p:pic>
        <p:nvPicPr>
          <p:cNvPr id="4" name="Google Shape;167;p22">
            <a:extLst>
              <a:ext uri="{FF2B5EF4-FFF2-40B4-BE49-F238E27FC236}">
                <a16:creationId xmlns:a16="http://schemas.microsoft.com/office/drawing/2014/main" id="{8FD38F54-39F2-F8FC-2305-B775C882062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37291" y="2110783"/>
            <a:ext cx="7295370" cy="6976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/>
          <p:nvPr/>
        </p:nvSpPr>
        <p:spPr>
          <a:xfrm>
            <a:off x="17177725" y="9458892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151" name="Google Shape;151;p21"/>
          <p:cNvSpPr txBox="1"/>
          <p:nvPr/>
        </p:nvSpPr>
        <p:spPr>
          <a:xfrm>
            <a:off x="1018800" y="573450"/>
            <a:ext cx="135998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HD Color Lipstick</a:t>
            </a:r>
            <a:endParaRPr sz="6000" dirty="0"/>
          </a:p>
        </p:txBody>
      </p:sp>
      <p:sp>
        <p:nvSpPr>
          <p:cNvPr id="152" name="Google Shape;152;p21"/>
          <p:cNvSpPr txBox="1"/>
          <p:nvPr/>
        </p:nvSpPr>
        <p:spPr>
          <a:xfrm>
            <a:off x="-3229026" y="1622335"/>
            <a:ext cx="90727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RD-RSA030.BB</a:t>
            </a:r>
            <a:endParaRPr dirty="0"/>
          </a:p>
        </p:txBody>
      </p:sp>
      <p:sp>
        <p:nvSpPr>
          <p:cNvPr id="153" name="Google Shape;153;p21"/>
          <p:cNvSpPr txBox="1"/>
          <p:nvPr/>
        </p:nvSpPr>
        <p:spPr>
          <a:xfrm>
            <a:off x="1104030" y="5607391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9306" y="664294"/>
            <a:ext cx="1018800" cy="83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/>
          <p:nvPr/>
        </p:nvSpPr>
        <p:spPr>
          <a:xfrm>
            <a:off x="13991612" y="3408829"/>
            <a:ext cx="3458188" cy="3425894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</a:t>
            </a: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CHINA</a:t>
            </a: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SEPHORA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NO SILICONES</a:t>
            </a: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8361" y="1736390"/>
            <a:ext cx="8120151" cy="784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01607BA-81E5-F19C-0DF7-4C2119591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9080" y="3416306"/>
            <a:ext cx="788660" cy="6646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0DCFF2-35C5-83D7-53FE-9EC621E3511E}"/>
              </a:ext>
            </a:extLst>
          </p:cNvPr>
          <p:cNvSpPr txBox="1"/>
          <p:nvPr/>
        </p:nvSpPr>
        <p:spPr>
          <a:xfrm>
            <a:off x="1018800" y="2436018"/>
            <a:ext cx="8944871" cy="2616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400" dirty="0">
                <a:latin typeface="1955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Rossetto formulato con un mix di oli leggeri, cere e polveri per ottenere un colore intenso e una sensazione di comfort estremo. Formula arricchita con una polvere texturizzante che garantisce un finish naturale opaco satinato, un’eccellente resa del colore e una perfetta aderenza alle labbra. Scopri il vero colore HD sulle tue labbra!</a:t>
            </a:r>
            <a:endParaRPr lang="it-IT" sz="2400" dirty="0">
              <a:effectLst/>
              <a:latin typeface="1955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9C6830B-81F1-FA84-FFE4-9596FFF47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4067" y="5281235"/>
            <a:ext cx="891711" cy="91467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E0C6F0-4596-D700-071D-B1FF36074406}"/>
              </a:ext>
            </a:extLst>
          </p:cNvPr>
          <p:cNvSpPr txBox="1"/>
          <p:nvPr/>
        </p:nvSpPr>
        <p:spPr>
          <a:xfrm>
            <a:off x="1012061" y="6583671"/>
            <a:ext cx="629724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1955" pitchFamily="50" charset="0"/>
              </a:rPr>
              <a:t>Sfere di acido ialuronico </a:t>
            </a:r>
            <a:r>
              <a:rPr lang="it-IT" sz="2400" dirty="0">
                <a:latin typeface="1955" pitchFamily="50" charset="0"/>
              </a:rPr>
              <a:t>per un effetto ultra-nutriente e levigante.*</a:t>
            </a:r>
          </a:p>
          <a:p>
            <a:r>
              <a:rPr lang="it-IT" dirty="0">
                <a:latin typeface="1955" pitchFamily="2" charset="77"/>
              </a:rPr>
              <a:t>*marketing %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4169" y="3309762"/>
            <a:ext cx="5183431" cy="328763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/>
          <p:nvPr/>
        </p:nvSpPr>
        <p:spPr>
          <a:xfrm>
            <a:off x="17177725" y="9458892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174" name="Google Shape;174;p23"/>
          <p:cNvSpPr txBox="1"/>
          <p:nvPr/>
        </p:nvSpPr>
        <p:spPr>
          <a:xfrm>
            <a:off x="1018800" y="450540"/>
            <a:ext cx="143637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Stay In Place Lipstick</a:t>
            </a:r>
            <a:endParaRPr sz="6000" dirty="0"/>
          </a:p>
        </p:txBody>
      </p:sp>
      <p:sp>
        <p:nvSpPr>
          <p:cNvPr id="175" name="Google Shape;175;p23"/>
          <p:cNvSpPr txBox="1"/>
          <p:nvPr/>
        </p:nvSpPr>
        <p:spPr>
          <a:xfrm>
            <a:off x="-3179193" y="1518884"/>
            <a:ext cx="90727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RD-RSA077.AB</a:t>
            </a:r>
            <a:endParaRPr dirty="0"/>
          </a:p>
        </p:txBody>
      </p:sp>
      <p:sp>
        <p:nvSpPr>
          <p:cNvPr id="176" name="Google Shape;176;p23"/>
          <p:cNvSpPr txBox="1"/>
          <p:nvPr/>
        </p:nvSpPr>
        <p:spPr>
          <a:xfrm>
            <a:off x="1121029" y="6160563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47498" y="488082"/>
            <a:ext cx="1018800" cy="83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/>
          <p:nvPr/>
        </p:nvSpPr>
        <p:spPr>
          <a:xfrm>
            <a:off x="14840125" y="4798076"/>
            <a:ext cx="2822931" cy="2606108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</a:t>
            </a: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NO SILICONES</a:t>
            </a: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73896" y="2847356"/>
            <a:ext cx="1284543" cy="521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/>
          <p:nvPr/>
        </p:nvSpPr>
        <p:spPr>
          <a:xfrm>
            <a:off x="1018800" y="2279606"/>
            <a:ext cx="9120825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Questo rossetto è studiato per garantire una tenuta a lunga durata* con adesione migliorata e transferproof*, assicurando un finish vibrante e duraturo.</a:t>
            </a:r>
            <a:b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</a:br>
            <a:r>
              <a:rPr lang="it-IT" sz="2400" dirty="0">
                <a:solidFill>
                  <a:schemeClr val="dk1"/>
                </a:solidFill>
                <a:latin typeface="1955" pitchFamily="2" charset="77"/>
                <a:sym typeface="Arial"/>
              </a:rPr>
              <a:t>Offre una sensazione morbida e nutriente riducendo efficacemente la perdita di umidità*, mantenendo le labbra idratate* e levigate. La formula dona un finish lussuoso e brillante con una texture ricca e confortevole, offrendo anche la possibilità di un effetto opaco grazie alle sue proprietà ad alta assorbenza.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1955" pitchFamily="2" charset="77"/>
                <a:ea typeface="Arial"/>
                <a:cs typeface="Arial"/>
              </a:rPr>
              <a:t>*claims to be tested, airtight packaging required</a:t>
            </a:r>
            <a:b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1018801" y="6866592"/>
            <a:ext cx="11155096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500" b="1" dirty="0">
                <a:latin typeface="1955" pitchFamily="50" charset="0"/>
              </a:rPr>
              <a:t>Poligliceridi</a:t>
            </a:r>
            <a:r>
              <a:rPr lang="it-IT" sz="2500" dirty="0">
                <a:latin typeface="1955" pitchFamily="50" charset="0"/>
              </a:rPr>
              <a:t> per mantenere le labbra morbide e nutrite</a:t>
            </a:r>
            <a:br>
              <a:rPr lang="it-IT" sz="2500" dirty="0">
                <a:latin typeface="1955" pitchFamily="50" charset="0"/>
              </a:rPr>
            </a:br>
            <a:r>
              <a:rPr lang="it-IT" sz="2500" dirty="0">
                <a:latin typeface="1955" pitchFamily="50" charset="0"/>
              </a:rPr>
              <a:t>Composito di </a:t>
            </a:r>
            <a:r>
              <a:rPr lang="it-IT" sz="2500" b="1" dirty="0">
                <a:latin typeface="1955" pitchFamily="50" charset="0"/>
              </a:rPr>
              <a:t>cere</a:t>
            </a:r>
            <a:r>
              <a:rPr lang="it-IT" sz="2500" dirty="0">
                <a:latin typeface="1955" pitchFamily="50" charset="0"/>
              </a:rPr>
              <a:t> e </a:t>
            </a:r>
            <a:r>
              <a:rPr lang="it-IT" sz="2500" b="1" dirty="0">
                <a:latin typeface="1955" pitchFamily="50" charset="0"/>
              </a:rPr>
              <a:t>resine</a:t>
            </a:r>
            <a:r>
              <a:rPr lang="it-IT" sz="2500" dirty="0">
                <a:latin typeface="1955" pitchFamily="50" charset="0"/>
              </a:rPr>
              <a:t> per migliorare il transferproof*</a:t>
            </a:r>
            <a:br>
              <a:rPr lang="it-IT" sz="2500" dirty="0">
                <a:latin typeface="1955" pitchFamily="50" charset="0"/>
              </a:rPr>
            </a:br>
            <a:r>
              <a:rPr lang="it-IT" sz="2500" b="1" dirty="0">
                <a:latin typeface="1955" pitchFamily="50" charset="0"/>
              </a:rPr>
              <a:t>Cera sintetica </a:t>
            </a:r>
            <a:r>
              <a:rPr lang="it-IT" sz="2500" dirty="0">
                <a:latin typeface="1955" pitchFamily="50" charset="0"/>
              </a:rPr>
              <a:t>che migliora la texture del prodotto e la sensazione al tatto</a:t>
            </a:r>
            <a:br>
              <a:rPr lang="it-IT" sz="2500" dirty="0">
                <a:latin typeface="1955" pitchFamily="50" charset="0"/>
              </a:rPr>
            </a:br>
            <a:r>
              <a:rPr lang="it-IT" sz="2500" b="1" dirty="0">
                <a:latin typeface="1955" pitchFamily="50" charset="0"/>
              </a:rPr>
              <a:t>Polveri</a:t>
            </a:r>
            <a:r>
              <a:rPr lang="it-IT" sz="2500" dirty="0">
                <a:latin typeface="1955" pitchFamily="50" charset="0"/>
              </a:rPr>
              <a:t> per un effetto opacizzante e una texture cremosa</a:t>
            </a:r>
            <a:br>
              <a:rPr lang="it-IT" sz="2500" dirty="0">
                <a:latin typeface="1955" pitchFamily="50" charset="0"/>
              </a:rPr>
            </a:br>
            <a:r>
              <a:rPr lang="it-IT" sz="2500" b="1" dirty="0">
                <a:latin typeface="1955" pitchFamily="50" charset="0"/>
              </a:rPr>
              <a:t>Alcano</a:t>
            </a:r>
            <a:r>
              <a:rPr lang="it-IT" sz="2500" dirty="0">
                <a:latin typeface="1955" pitchFamily="50" charset="0"/>
              </a:rPr>
              <a:t> </a:t>
            </a:r>
            <a:r>
              <a:rPr lang="it-IT" sz="2500" b="1" dirty="0">
                <a:latin typeface="1955" pitchFamily="50" charset="0"/>
              </a:rPr>
              <a:t>volatile</a:t>
            </a:r>
            <a:r>
              <a:rPr lang="it-IT" sz="2500" dirty="0">
                <a:latin typeface="1955" pitchFamily="50" charset="0"/>
              </a:rPr>
              <a:t> di origine vegetale per una tenuta a lunga durata*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7AFB231-3B0A-8C75-31D5-6C666A394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3054" y="5916235"/>
            <a:ext cx="891711" cy="9146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ADA8319-1F6A-DA46-96F8-61C8AB920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40125" y="4811199"/>
            <a:ext cx="788660" cy="6646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/>
          <p:nvPr/>
        </p:nvSpPr>
        <p:spPr>
          <a:xfrm>
            <a:off x="17177725" y="9458892"/>
            <a:ext cx="1038965" cy="662397"/>
          </a:xfrm>
          <a:custGeom>
            <a:avLst/>
            <a:gdLst/>
            <a:ahLst/>
            <a:cxnLst/>
            <a:rect l="l" t="t" r="r" b="b"/>
            <a:pathLst>
              <a:path w="1038965" h="662397" extrusionOk="0">
                <a:moveTo>
                  <a:pt x="0" y="0"/>
                </a:moveTo>
                <a:lnTo>
                  <a:pt x="1038965" y="0"/>
                </a:lnTo>
                <a:lnTo>
                  <a:pt x="1038965" y="662397"/>
                </a:lnTo>
                <a:lnTo>
                  <a:pt x="0" y="662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632" t="-59277" r="-236562" b="-243477"/>
            </a:stretch>
          </a:blipFill>
          <a:ln>
            <a:noFill/>
          </a:ln>
        </p:spPr>
      </p:sp>
      <p:sp>
        <p:nvSpPr>
          <p:cNvPr id="162" name="Google Shape;162;p22"/>
          <p:cNvSpPr txBox="1"/>
          <p:nvPr/>
        </p:nvSpPr>
        <p:spPr>
          <a:xfrm>
            <a:off x="1018800" y="482206"/>
            <a:ext cx="135998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29261D"/>
                </a:solidFill>
                <a:latin typeface="Marcellus"/>
                <a:ea typeface="Marcellus"/>
                <a:cs typeface="Marcellus"/>
                <a:sym typeface="Marcellus"/>
              </a:rPr>
              <a:t>Longtime Kiss Stylo</a:t>
            </a:r>
            <a:endParaRPr sz="6000" dirty="0">
              <a:solidFill>
                <a:srgbClr val="29261D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-3149370" y="1497869"/>
            <a:ext cx="90727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43685" marR="0" lvl="0" indent="28511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RD-RSA074.AB</a:t>
            </a:r>
            <a:endParaRPr dirty="0"/>
          </a:p>
        </p:txBody>
      </p:sp>
      <p:sp>
        <p:nvSpPr>
          <p:cNvPr id="164" name="Google Shape;164;p22"/>
          <p:cNvSpPr txBox="1"/>
          <p:nvPr/>
        </p:nvSpPr>
        <p:spPr>
          <a:xfrm>
            <a:off x="893992" y="7847629"/>
            <a:ext cx="9072731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u="none" strike="noStrike" dirty="0">
                <a:solidFill>
                  <a:srgbClr val="29261D"/>
                </a:solidFill>
                <a:latin typeface="1955" pitchFamily="2" charset="77"/>
                <a:ea typeface="Marcellus"/>
                <a:cs typeface="Marcellus"/>
                <a:sym typeface="Marcellus"/>
              </a:rPr>
              <a:t>KEY INGREDIENTS</a:t>
            </a:r>
            <a:endParaRPr dirty="0">
              <a:latin typeface="1955" pitchFamily="2" charset="77"/>
            </a:endParaRPr>
          </a:p>
        </p:txBody>
      </p:sp>
      <p:pic>
        <p:nvPicPr>
          <p:cNvPr id="165" name="Google Shape;16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8706" y="630155"/>
            <a:ext cx="1018800" cy="83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/>
          <p:nvPr/>
        </p:nvSpPr>
        <p:spPr>
          <a:xfrm>
            <a:off x="13991612" y="3390900"/>
            <a:ext cx="3458188" cy="3425894"/>
          </a:xfrm>
          <a:prstGeom prst="foldedCorner">
            <a:avLst>
              <a:gd name="adj" fmla="val 16667"/>
            </a:avLst>
          </a:prstGeom>
          <a:solidFill>
            <a:srgbClr val="FCF6F3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VEGAN</a:t>
            </a: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CHINA</a:t>
            </a: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OK FDA</a:t>
            </a: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C0CF637-601A-2486-7CC9-00EAE506F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9080" y="3384772"/>
            <a:ext cx="788660" cy="664601"/>
          </a:xfrm>
          <a:prstGeom prst="rect">
            <a:avLst/>
          </a:prstGeom>
        </p:spPr>
      </p:pic>
      <p:pic>
        <p:nvPicPr>
          <p:cNvPr id="3" name="Google Shape;105;p17">
            <a:extLst>
              <a:ext uri="{FF2B5EF4-FFF2-40B4-BE49-F238E27FC236}">
                <a16:creationId xmlns:a16="http://schemas.microsoft.com/office/drawing/2014/main" id="{5F5221F2-F541-88BA-7E80-FD2055FA056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08553" y="2477977"/>
            <a:ext cx="7063052" cy="71788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45F5CC-E890-4713-86D6-48C11DD060E5}"/>
              </a:ext>
            </a:extLst>
          </p:cNvPr>
          <p:cNvSpPr txBox="1"/>
          <p:nvPr/>
        </p:nvSpPr>
        <p:spPr>
          <a:xfrm>
            <a:off x="842338" y="2227472"/>
            <a:ext cx="9836548" cy="511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2400" dirty="0">
                <a:latin typeface="1955" pitchFamily="2" charset="77"/>
              </a:rPr>
              <a:t>Un rossetto stylo a lunga durata* e transferproof* con una sensazione ultra leggera.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Questo rossetto ultra-cremoso scivola facilmente sulle labbra, avvolgendole in un colore ricco e uniforme con un film sottile e confortevole.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La sua formula avanzata non sbava né si trasferisce, garantendo un look impeccabile dalla mattina alla sera.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Dal design elegante e preciso, lo stylo permette un’applicazione facile e ritocchi veloci ovunque tu sia.</a:t>
            </a:r>
            <a:br>
              <a:rPr lang="it-IT" sz="2400" dirty="0">
                <a:latin typeface="1955" pitchFamily="2" charset="77"/>
              </a:rPr>
            </a:br>
            <a:r>
              <a:rPr lang="it-IT" sz="2400" dirty="0">
                <a:latin typeface="1955" pitchFamily="2" charset="77"/>
              </a:rPr>
              <a:t>Applica il rossetto e aspetta qualche secondo per essere impeccabile!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effectLst/>
                <a:latin typeface="1955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*claims to be tested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00C7217-2042-736F-C5E2-524D3D93C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397" y="7519555"/>
            <a:ext cx="891711" cy="914673"/>
          </a:xfrm>
          <a:prstGeom prst="rect">
            <a:avLst/>
          </a:prstGeom>
        </p:spPr>
      </p:pic>
      <p:sp>
        <p:nvSpPr>
          <p:cNvPr id="6" name="Google Shape;119;p18">
            <a:extLst>
              <a:ext uri="{FF2B5EF4-FFF2-40B4-BE49-F238E27FC236}">
                <a16:creationId xmlns:a16="http://schemas.microsoft.com/office/drawing/2014/main" id="{5E335E63-AFE2-4972-1DB7-59912F791061}"/>
              </a:ext>
            </a:extLst>
          </p:cNvPr>
          <p:cNvSpPr txBox="1"/>
          <p:nvPr/>
        </p:nvSpPr>
        <p:spPr>
          <a:xfrm>
            <a:off x="842337" y="8434228"/>
            <a:ext cx="781073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2500"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</a:rPr>
              <a:t>La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</a:rPr>
              <a:t>resina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</a:rPr>
              <a:t> aiuta a prolungare la durata del colore.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0"/>
            </a:pPr>
            <a:r>
              <a:rPr lang="it-IT" sz="2400" dirty="0">
                <a:solidFill>
                  <a:schemeClr val="dk1"/>
                </a:solidFill>
                <a:latin typeface="1955" pitchFamily="2" charset="77"/>
              </a:rPr>
              <a:t>Le </a:t>
            </a:r>
            <a:r>
              <a:rPr lang="it-IT" sz="2400" b="1" dirty="0">
                <a:solidFill>
                  <a:schemeClr val="dk1"/>
                </a:solidFill>
                <a:latin typeface="1955" pitchFamily="2" charset="77"/>
              </a:rPr>
              <a:t>cere</a:t>
            </a:r>
            <a:r>
              <a:rPr lang="it-IT" sz="2400" dirty="0">
                <a:solidFill>
                  <a:schemeClr val="dk1"/>
                </a:solidFill>
                <a:latin typeface="1955" pitchFamily="2" charset="77"/>
              </a:rPr>
              <a:t> migliorano la tenuta del prodotto.</a:t>
            </a:r>
            <a:endParaRPr lang="it-IT" sz="2400" dirty="0">
              <a:latin typeface="1955" pitchFamily="2" charset="7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2118</TotalTime>
  <Words>2366</Words>
  <Application>Microsoft Office PowerPoint</Application>
  <PresentationFormat>Personalizzato</PresentationFormat>
  <Paragraphs>312</Paragraphs>
  <Slides>23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1955</vt:lpstr>
      <vt:lpstr>Marcellus</vt:lpstr>
      <vt:lpstr>Arial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Valentina Trofino</dc:creator>
  <cp:lastModifiedBy>Valentina Trofino</cp:lastModifiedBy>
  <cp:revision>16</cp:revision>
  <dcterms:created xsi:type="dcterms:W3CDTF">2006-08-16T00:00:00Z</dcterms:created>
  <dcterms:modified xsi:type="dcterms:W3CDTF">2025-06-18T10:23:00Z</dcterms:modified>
</cp:coreProperties>
</file>